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7" r:id="rId3"/>
    <p:sldId id="258" r:id="rId4"/>
    <p:sldId id="259" r:id="rId5"/>
    <p:sldId id="260" r:id="rId6"/>
    <p:sldId id="271" r:id="rId7"/>
    <p:sldId id="267" r:id="rId8"/>
    <p:sldId id="275" r:id="rId9"/>
    <p:sldId id="272" r:id="rId10"/>
    <p:sldId id="261" r:id="rId11"/>
    <p:sldId id="274" r:id="rId12"/>
    <p:sldId id="268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2BA"/>
    <a:srgbClr val="651D32"/>
    <a:srgbClr val="742E43"/>
    <a:srgbClr val="5F293B"/>
    <a:srgbClr val="7B4651"/>
    <a:srgbClr val="712B3F"/>
    <a:srgbClr val="642F41"/>
    <a:srgbClr val="992D49"/>
    <a:srgbClr val="A0324E"/>
    <a:srgbClr val="DB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8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1974" y="96"/>
      </p:cViewPr>
      <p:guideLst>
        <p:guide orient="horz" pos="754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24/11/2022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-23392" y="-27384"/>
            <a:ext cx="9162000" cy="864000"/>
            <a:chOff x="0" y="0"/>
            <a:chExt cx="7722407" cy="1079500"/>
          </a:xfrm>
        </p:grpSpPr>
        <p:sp>
          <p:nvSpPr>
            <p:cNvPr id="13" name="Rectángulo 480"/>
            <p:cNvSpPr/>
            <p:nvPr userDrawn="1"/>
          </p:nvSpPr>
          <p:spPr>
            <a:xfrm rot="5400000" flipV="1">
              <a:off x="843799" y="-843799"/>
              <a:ext cx="1079500" cy="2767097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341455 w 4372800"/>
                <a:gd name="connsiteY0" fmla="*/ 23168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341455 w 4372800"/>
                <a:gd name="connsiteY3" fmla="*/ 23168 h 6092380"/>
                <a:gd name="connsiteX0" fmla="*/ 65769 w 4372800"/>
                <a:gd name="connsiteY0" fmla="*/ 46335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65769 w 4372800"/>
                <a:gd name="connsiteY3" fmla="*/ 46335 h 6092380"/>
                <a:gd name="connsiteX0" fmla="*/ 65769 w 5084259"/>
                <a:gd name="connsiteY0" fmla="*/ 13997 h 6060042"/>
                <a:gd name="connsiteX1" fmla="*/ 5084260 w 5084259"/>
                <a:gd name="connsiteY1" fmla="*/ -1 h 6060042"/>
                <a:gd name="connsiteX2" fmla="*/ 0 w 5084259"/>
                <a:gd name="connsiteY2" fmla="*/ 6060042 h 6060042"/>
                <a:gd name="connsiteX3" fmla="*/ 65769 w 5084259"/>
                <a:gd name="connsiteY3" fmla="*/ 13997 h 606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4259" h="6060042">
                  <a:moveTo>
                    <a:pt x="65769" y="13997"/>
                  </a:moveTo>
                  <a:lnTo>
                    <a:pt x="5084260" y="-1"/>
                  </a:lnTo>
                  <a:lnTo>
                    <a:pt x="0" y="6060042"/>
                  </a:lnTo>
                  <a:lnTo>
                    <a:pt x="65769" y="13997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4" name="Rectángulo 480"/>
            <p:cNvSpPr/>
            <p:nvPr userDrawn="1"/>
          </p:nvSpPr>
          <p:spPr>
            <a:xfrm rot="5400000" flipH="1" flipV="1">
              <a:off x="2653549" y="-977149"/>
              <a:ext cx="1067435" cy="304482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837615 w 2658522"/>
                <a:gd name="connsiteY0" fmla="*/ 0 h 7332043"/>
                <a:gd name="connsiteX1" fmla="*/ 2658522 w 2658522"/>
                <a:gd name="connsiteY1" fmla="*/ 2185810 h 7332043"/>
                <a:gd name="connsiteX2" fmla="*/ 0 w 2658522"/>
                <a:gd name="connsiteY2" fmla="*/ 7332043 h 7332043"/>
                <a:gd name="connsiteX3" fmla="*/ 837615 w 2658522"/>
                <a:gd name="connsiteY3" fmla="*/ 0 h 7332043"/>
                <a:gd name="connsiteX0" fmla="*/ 1581896 w 2658522"/>
                <a:gd name="connsiteY0" fmla="*/ 0 h 7566887"/>
                <a:gd name="connsiteX1" fmla="*/ 2658522 w 2658522"/>
                <a:gd name="connsiteY1" fmla="*/ 2420654 h 7566887"/>
                <a:gd name="connsiteX2" fmla="*/ 0 w 2658522"/>
                <a:gd name="connsiteY2" fmla="*/ 7566887 h 7566887"/>
                <a:gd name="connsiteX3" fmla="*/ 1581896 w 2658522"/>
                <a:gd name="connsiteY3" fmla="*/ 0 h 7566887"/>
                <a:gd name="connsiteX0" fmla="*/ 1352886 w 2429512"/>
                <a:gd name="connsiteY0" fmla="*/ 0 h 6946130"/>
                <a:gd name="connsiteX1" fmla="*/ 2429512 w 2429512"/>
                <a:gd name="connsiteY1" fmla="*/ 2420654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29512"/>
                <a:gd name="connsiteY0" fmla="*/ 0 h 6946130"/>
                <a:gd name="connsiteX1" fmla="*/ 2429513 w 2429512"/>
                <a:gd name="connsiteY1" fmla="*/ 2571125 h 6946130"/>
                <a:gd name="connsiteX2" fmla="*/ 0 w 2429512"/>
                <a:gd name="connsiteY2" fmla="*/ 6946130 h 6946130"/>
                <a:gd name="connsiteX3" fmla="*/ 1352886 w 2429512"/>
                <a:gd name="connsiteY3" fmla="*/ 0 h 6946130"/>
                <a:gd name="connsiteX0" fmla="*/ 1352886 w 2482072"/>
                <a:gd name="connsiteY0" fmla="*/ 0 h 6946130"/>
                <a:gd name="connsiteX1" fmla="*/ 2482073 w 2482072"/>
                <a:gd name="connsiteY1" fmla="*/ 2571125 h 6946130"/>
                <a:gd name="connsiteX2" fmla="*/ 0 w 2482072"/>
                <a:gd name="connsiteY2" fmla="*/ 6946130 h 6946130"/>
                <a:gd name="connsiteX3" fmla="*/ 1352886 w 2482072"/>
                <a:gd name="connsiteY3" fmla="*/ 0 h 6946130"/>
                <a:gd name="connsiteX0" fmla="*/ 1515223 w 2644409"/>
                <a:gd name="connsiteY0" fmla="*/ 0 h 6650505"/>
                <a:gd name="connsiteX1" fmla="*/ 2644410 w 2644409"/>
                <a:gd name="connsiteY1" fmla="*/ 2571125 h 6650505"/>
                <a:gd name="connsiteX2" fmla="*/ 1 w 2644409"/>
                <a:gd name="connsiteY2" fmla="*/ 6650506 h 6650505"/>
                <a:gd name="connsiteX3" fmla="*/ 1515223 w 2644409"/>
                <a:gd name="connsiteY3" fmla="*/ 0 h 6650505"/>
                <a:gd name="connsiteX0" fmla="*/ 1515223 w 2636128"/>
                <a:gd name="connsiteY0" fmla="*/ 0 h 6650505"/>
                <a:gd name="connsiteX1" fmla="*/ 2636128 w 2636128"/>
                <a:gd name="connsiteY1" fmla="*/ 2580359 h 6650505"/>
                <a:gd name="connsiteX2" fmla="*/ 1 w 2636128"/>
                <a:gd name="connsiteY2" fmla="*/ 6650506 h 6650505"/>
                <a:gd name="connsiteX3" fmla="*/ 1515223 w 2636128"/>
                <a:gd name="connsiteY3" fmla="*/ 0 h 6650505"/>
                <a:gd name="connsiteX0" fmla="*/ 1515223 w 2591071"/>
                <a:gd name="connsiteY0" fmla="*/ 0 h 6650505"/>
                <a:gd name="connsiteX1" fmla="*/ 2591071 w 2591071"/>
                <a:gd name="connsiteY1" fmla="*/ 257186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591071"/>
                <a:gd name="connsiteY0" fmla="*/ 0 h 6650505"/>
                <a:gd name="connsiteX1" fmla="*/ 2591072 w 2591071"/>
                <a:gd name="connsiteY1" fmla="*/ 2512246 h 6650505"/>
                <a:gd name="connsiteX2" fmla="*/ 1 w 2591071"/>
                <a:gd name="connsiteY2" fmla="*/ 6650506 h 6650505"/>
                <a:gd name="connsiteX3" fmla="*/ 1515223 w 2591071"/>
                <a:gd name="connsiteY3" fmla="*/ 0 h 6650505"/>
                <a:gd name="connsiteX0" fmla="*/ 1515223 w 2629721"/>
                <a:gd name="connsiteY0" fmla="*/ 0 h 6650505"/>
                <a:gd name="connsiteX1" fmla="*/ 2629722 w 2629721"/>
                <a:gd name="connsiteY1" fmla="*/ 2573917 h 6650505"/>
                <a:gd name="connsiteX2" fmla="*/ 1 w 2629721"/>
                <a:gd name="connsiteY2" fmla="*/ 6650506 h 6650505"/>
                <a:gd name="connsiteX3" fmla="*/ 1515223 w 2629721"/>
                <a:gd name="connsiteY3" fmla="*/ 0 h 665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721" h="6650505">
                  <a:moveTo>
                    <a:pt x="1515223" y="0"/>
                  </a:moveTo>
                  <a:lnTo>
                    <a:pt x="2629722" y="2573917"/>
                  </a:lnTo>
                  <a:lnTo>
                    <a:pt x="1" y="6650506"/>
                  </a:lnTo>
                  <a:lnTo>
                    <a:pt x="1515223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5" name="Rectángulo 480"/>
            <p:cNvSpPr/>
            <p:nvPr userDrawn="1"/>
          </p:nvSpPr>
          <p:spPr>
            <a:xfrm flipH="1" flipV="1">
              <a:off x="3787024" y="3926"/>
              <a:ext cx="2301875" cy="1056005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537415 w 2613513"/>
                <a:gd name="connsiteY0" fmla="*/ 0 h 6924457"/>
                <a:gd name="connsiteX1" fmla="*/ 2613513 w 2613513"/>
                <a:gd name="connsiteY1" fmla="*/ 2003925 h 6924457"/>
                <a:gd name="connsiteX2" fmla="*/ 0 w 2613513"/>
                <a:gd name="connsiteY2" fmla="*/ 6924457 h 6924457"/>
                <a:gd name="connsiteX3" fmla="*/ 1537415 w 2613513"/>
                <a:gd name="connsiteY3" fmla="*/ 0 h 6924457"/>
                <a:gd name="connsiteX0" fmla="*/ 1537415 w 2713484"/>
                <a:gd name="connsiteY0" fmla="*/ 0 h 6924457"/>
                <a:gd name="connsiteX1" fmla="*/ 2713484 w 2713484"/>
                <a:gd name="connsiteY1" fmla="*/ 1766161 h 6924457"/>
                <a:gd name="connsiteX2" fmla="*/ 0 w 2713484"/>
                <a:gd name="connsiteY2" fmla="*/ 6924457 h 6924457"/>
                <a:gd name="connsiteX3" fmla="*/ 1537415 w 2713484"/>
                <a:gd name="connsiteY3" fmla="*/ 0 h 6924457"/>
                <a:gd name="connsiteX0" fmla="*/ 1727362 w 2903431"/>
                <a:gd name="connsiteY0" fmla="*/ 0 h 3663697"/>
                <a:gd name="connsiteX1" fmla="*/ 2903431 w 2903431"/>
                <a:gd name="connsiteY1" fmla="*/ 1766161 h 3663697"/>
                <a:gd name="connsiteX2" fmla="*/ 0 w 2903431"/>
                <a:gd name="connsiteY2" fmla="*/ 3663697 h 3663697"/>
                <a:gd name="connsiteX3" fmla="*/ 1727362 w 2903431"/>
                <a:gd name="connsiteY3" fmla="*/ 0 h 3663697"/>
                <a:gd name="connsiteX0" fmla="*/ 1947272 w 3123341"/>
                <a:gd name="connsiteY0" fmla="*/ 0 h 4156249"/>
                <a:gd name="connsiteX1" fmla="*/ 3123341 w 3123341"/>
                <a:gd name="connsiteY1" fmla="*/ 1766161 h 4156249"/>
                <a:gd name="connsiteX2" fmla="*/ 0 w 3123341"/>
                <a:gd name="connsiteY2" fmla="*/ 4156250 h 4156249"/>
                <a:gd name="connsiteX3" fmla="*/ 1947272 w 3123341"/>
                <a:gd name="connsiteY3" fmla="*/ 0 h 4156249"/>
                <a:gd name="connsiteX0" fmla="*/ 1992668 w 3168737"/>
                <a:gd name="connsiteY0" fmla="*/ 0 h 4214812"/>
                <a:gd name="connsiteX1" fmla="*/ 3168737 w 3168737"/>
                <a:gd name="connsiteY1" fmla="*/ 1766161 h 4214812"/>
                <a:gd name="connsiteX2" fmla="*/ 0 w 3168737"/>
                <a:gd name="connsiteY2" fmla="*/ 4214812 h 4214812"/>
                <a:gd name="connsiteX3" fmla="*/ 1992668 w 3168737"/>
                <a:gd name="connsiteY3" fmla="*/ 0 h 4214812"/>
                <a:gd name="connsiteX0" fmla="*/ 1992668 w 3195560"/>
                <a:gd name="connsiteY0" fmla="*/ 0 h 4214812"/>
                <a:gd name="connsiteX1" fmla="*/ 3195560 w 3195560"/>
                <a:gd name="connsiteY1" fmla="*/ 1559812 h 4214812"/>
                <a:gd name="connsiteX2" fmla="*/ 0 w 3195560"/>
                <a:gd name="connsiteY2" fmla="*/ 4214812 h 4214812"/>
                <a:gd name="connsiteX3" fmla="*/ 1992668 w 3195560"/>
                <a:gd name="connsiteY3" fmla="*/ 0 h 4214812"/>
                <a:gd name="connsiteX0" fmla="*/ 1912202 w 3115094"/>
                <a:gd name="connsiteY0" fmla="*/ 0 h 4214816"/>
                <a:gd name="connsiteX1" fmla="*/ 3115094 w 3115094"/>
                <a:gd name="connsiteY1" fmla="*/ 1559812 h 4214816"/>
                <a:gd name="connsiteX2" fmla="*/ 0 w 3115094"/>
                <a:gd name="connsiteY2" fmla="*/ 4214814 h 4214816"/>
                <a:gd name="connsiteX3" fmla="*/ 1912202 w 3115094"/>
                <a:gd name="connsiteY3" fmla="*/ 0 h 4214816"/>
                <a:gd name="connsiteX0" fmla="*/ 1992673 w 3195565"/>
                <a:gd name="connsiteY0" fmla="*/ 0 h 4111644"/>
                <a:gd name="connsiteX1" fmla="*/ 3195565 w 3195565"/>
                <a:gd name="connsiteY1" fmla="*/ 1559812 h 4111644"/>
                <a:gd name="connsiteX2" fmla="*/ 0 w 3195565"/>
                <a:gd name="connsiteY2" fmla="*/ 4111644 h 4111644"/>
                <a:gd name="connsiteX3" fmla="*/ 1992673 w 3195565"/>
                <a:gd name="connsiteY3" fmla="*/ 0 h 4111644"/>
                <a:gd name="connsiteX0" fmla="*/ 2020759 w 3195565"/>
                <a:gd name="connsiteY0" fmla="*/ 2 h 4183644"/>
                <a:gd name="connsiteX1" fmla="*/ 3195565 w 3195565"/>
                <a:gd name="connsiteY1" fmla="*/ 1631812 h 4183644"/>
                <a:gd name="connsiteX2" fmla="*/ 0 w 3195565"/>
                <a:gd name="connsiteY2" fmla="*/ 4183644 h 4183644"/>
                <a:gd name="connsiteX3" fmla="*/ 2020759 w 3195565"/>
                <a:gd name="connsiteY3" fmla="*/ 2 h 4183644"/>
                <a:gd name="connsiteX0" fmla="*/ 2020759 w 3120048"/>
                <a:gd name="connsiteY0" fmla="*/ -2 h 4183640"/>
                <a:gd name="connsiteX1" fmla="*/ 3120048 w 3120048"/>
                <a:gd name="connsiteY1" fmla="*/ 1735272 h 4183640"/>
                <a:gd name="connsiteX2" fmla="*/ 0 w 3120048"/>
                <a:gd name="connsiteY2" fmla="*/ 4183640 h 4183640"/>
                <a:gd name="connsiteX3" fmla="*/ 2020759 w 3120048"/>
                <a:gd name="connsiteY3" fmla="*/ -2 h 4183640"/>
                <a:gd name="connsiteX0" fmla="*/ 2020759 w 3120048"/>
                <a:gd name="connsiteY0" fmla="*/ 2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20759 w 3120048"/>
                <a:gd name="connsiteY3" fmla="*/ 2 h 4183644"/>
                <a:gd name="connsiteX0" fmla="*/ 2079501 w 3120048"/>
                <a:gd name="connsiteY0" fmla="*/ 0 h 4183644"/>
                <a:gd name="connsiteX1" fmla="*/ 3120048 w 3120048"/>
                <a:gd name="connsiteY1" fmla="*/ 1787009 h 4183644"/>
                <a:gd name="connsiteX2" fmla="*/ 0 w 3120048"/>
                <a:gd name="connsiteY2" fmla="*/ 4183644 h 4183644"/>
                <a:gd name="connsiteX3" fmla="*/ 2079501 w 3120048"/>
                <a:gd name="connsiteY3" fmla="*/ 0 h 4183644"/>
                <a:gd name="connsiteX0" fmla="*/ 1802576 w 2843123"/>
                <a:gd name="connsiteY0" fmla="*/ 0 h 4074978"/>
                <a:gd name="connsiteX1" fmla="*/ 2843123 w 2843123"/>
                <a:gd name="connsiteY1" fmla="*/ 1787009 h 4074978"/>
                <a:gd name="connsiteX2" fmla="*/ 0 w 2843123"/>
                <a:gd name="connsiteY2" fmla="*/ 4074978 h 4074978"/>
                <a:gd name="connsiteX3" fmla="*/ 1802576 w 2843123"/>
                <a:gd name="connsiteY3" fmla="*/ 0 h 4074978"/>
                <a:gd name="connsiteX0" fmla="*/ 1719717 w 2760264"/>
                <a:gd name="connsiteY0" fmla="*/ 0 h 4053637"/>
                <a:gd name="connsiteX1" fmla="*/ 2760264 w 2760264"/>
                <a:gd name="connsiteY1" fmla="*/ 1787009 h 4053637"/>
                <a:gd name="connsiteX2" fmla="*/ 0 w 2760264"/>
                <a:gd name="connsiteY2" fmla="*/ 4053637 h 4053637"/>
                <a:gd name="connsiteX3" fmla="*/ 1719717 w 2760264"/>
                <a:gd name="connsiteY3" fmla="*/ 0 h 4053637"/>
                <a:gd name="connsiteX0" fmla="*/ 1719892 w 2760439"/>
                <a:gd name="connsiteY0" fmla="*/ 0 h 4008254"/>
                <a:gd name="connsiteX1" fmla="*/ 2760439 w 2760439"/>
                <a:gd name="connsiteY1" fmla="*/ 1787009 h 4008254"/>
                <a:gd name="connsiteX2" fmla="*/ 0 w 2760439"/>
                <a:gd name="connsiteY2" fmla="*/ 4008254 h 4008254"/>
                <a:gd name="connsiteX3" fmla="*/ 1719892 w 2760439"/>
                <a:gd name="connsiteY3" fmla="*/ 0 h 4008254"/>
                <a:gd name="connsiteX0" fmla="*/ 1720067 w 2760614"/>
                <a:gd name="connsiteY0" fmla="*/ 0 h 4073056"/>
                <a:gd name="connsiteX1" fmla="*/ 2760614 w 2760614"/>
                <a:gd name="connsiteY1" fmla="*/ 1787009 h 4073056"/>
                <a:gd name="connsiteX2" fmla="*/ 0 w 2760614"/>
                <a:gd name="connsiteY2" fmla="*/ 4073055 h 4073056"/>
                <a:gd name="connsiteX3" fmla="*/ 1720067 w 2760614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064714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067 w 2919941"/>
                <a:gd name="connsiteY0" fmla="*/ 0 h 4073056"/>
                <a:gd name="connsiteX1" fmla="*/ 2919941 w 2919941"/>
                <a:gd name="connsiteY1" fmla="*/ 2107438 h 4073056"/>
                <a:gd name="connsiteX2" fmla="*/ 0 w 2919941"/>
                <a:gd name="connsiteY2" fmla="*/ 4073055 h 4073056"/>
                <a:gd name="connsiteX3" fmla="*/ 1720067 w 2919941"/>
                <a:gd name="connsiteY3" fmla="*/ 0 h 4073056"/>
                <a:gd name="connsiteX0" fmla="*/ 1720656 w 2920530"/>
                <a:gd name="connsiteY0" fmla="*/ 0 h 4050761"/>
                <a:gd name="connsiteX1" fmla="*/ 2920530 w 2920530"/>
                <a:gd name="connsiteY1" fmla="*/ 2107438 h 4050761"/>
                <a:gd name="connsiteX2" fmla="*/ 0 w 2920530"/>
                <a:gd name="connsiteY2" fmla="*/ 4050761 h 4050761"/>
                <a:gd name="connsiteX3" fmla="*/ 1720656 w 2920530"/>
                <a:gd name="connsiteY3" fmla="*/ 0 h 4050761"/>
                <a:gd name="connsiteX0" fmla="*/ 1721245 w 2921119"/>
                <a:gd name="connsiteY0" fmla="*/ 0 h 4050761"/>
                <a:gd name="connsiteX1" fmla="*/ 2921119 w 2921119"/>
                <a:gd name="connsiteY1" fmla="*/ 2107438 h 4050761"/>
                <a:gd name="connsiteX2" fmla="*/ 0 w 2921119"/>
                <a:gd name="connsiteY2" fmla="*/ 4050761 h 4050761"/>
                <a:gd name="connsiteX3" fmla="*/ 1721245 w 2921119"/>
                <a:gd name="connsiteY3" fmla="*/ 0 h 4050761"/>
                <a:gd name="connsiteX0" fmla="*/ 1721245 w 2921119"/>
                <a:gd name="connsiteY0" fmla="*/ 0 h 4095769"/>
                <a:gd name="connsiteX1" fmla="*/ 2921119 w 2921119"/>
                <a:gd name="connsiteY1" fmla="*/ 2107438 h 4095769"/>
                <a:gd name="connsiteX2" fmla="*/ 0 w 2921119"/>
                <a:gd name="connsiteY2" fmla="*/ 4095768 h 4095769"/>
                <a:gd name="connsiteX3" fmla="*/ 1721245 w 2921119"/>
                <a:gd name="connsiteY3" fmla="*/ 0 h 409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119" h="4095769">
                  <a:moveTo>
                    <a:pt x="1721245" y="0"/>
                  </a:moveTo>
                  <a:lnTo>
                    <a:pt x="2921119" y="2107438"/>
                  </a:lnTo>
                  <a:lnTo>
                    <a:pt x="0" y="4095768"/>
                  </a:lnTo>
                  <a:lnTo>
                    <a:pt x="1721245" y="0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6" name="Rectángulo 480"/>
            <p:cNvSpPr/>
            <p:nvPr userDrawn="1"/>
          </p:nvSpPr>
          <p:spPr>
            <a:xfrm rot="5400000" flipH="1" flipV="1">
              <a:off x="6138121" y="-512002"/>
              <a:ext cx="1048385" cy="2093576"/>
            </a:xfrm>
            <a:custGeom>
              <a:avLst/>
              <a:gdLst>
                <a:gd name="connsiteX0" fmla="*/ 0 w 3505200"/>
                <a:gd name="connsiteY0" fmla="*/ 0 h 7029450"/>
                <a:gd name="connsiteX1" fmla="*/ 3505200 w 3505200"/>
                <a:gd name="connsiteY1" fmla="*/ 0 h 7029450"/>
                <a:gd name="connsiteX2" fmla="*/ 3505200 w 3505200"/>
                <a:gd name="connsiteY2" fmla="*/ 7029450 h 7029450"/>
                <a:gd name="connsiteX3" fmla="*/ 0 w 3505200"/>
                <a:gd name="connsiteY3" fmla="*/ 7029450 h 7029450"/>
                <a:gd name="connsiteX4" fmla="*/ 0 w 3505200"/>
                <a:gd name="connsiteY4" fmla="*/ 0 h 7029450"/>
                <a:gd name="connsiteX0" fmla="*/ 647700 w 4152900"/>
                <a:gd name="connsiteY0" fmla="*/ 0 h 7315200"/>
                <a:gd name="connsiteX1" fmla="*/ 4152900 w 4152900"/>
                <a:gd name="connsiteY1" fmla="*/ 0 h 7315200"/>
                <a:gd name="connsiteX2" fmla="*/ 4152900 w 4152900"/>
                <a:gd name="connsiteY2" fmla="*/ 7029450 h 7315200"/>
                <a:gd name="connsiteX3" fmla="*/ 0 w 4152900"/>
                <a:gd name="connsiteY3" fmla="*/ 7315200 h 7315200"/>
                <a:gd name="connsiteX4" fmla="*/ 647700 w 4152900"/>
                <a:gd name="connsiteY4" fmla="*/ 0 h 7315200"/>
                <a:gd name="connsiteX0" fmla="*/ 647700 w 4152900"/>
                <a:gd name="connsiteY0" fmla="*/ 0 h 7353300"/>
                <a:gd name="connsiteX1" fmla="*/ 4152900 w 4152900"/>
                <a:gd name="connsiteY1" fmla="*/ 0 h 7353300"/>
                <a:gd name="connsiteX2" fmla="*/ 19050 w 4152900"/>
                <a:gd name="connsiteY2" fmla="*/ 7353300 h 7353300"/>
                <a:gd name="connsiteX3" fmla="*/ 0 w 4152900"/>
                <a:gd name="connsiteY3" fmla="*/ 7315200 h 7353300"/>
                <a:gd name="connsiteX4" fmla="*/ 647700 w 4152900"/>
                <a:gd name="connsiteY4" fmla="*/ 0 h 7353300"/>
                <a:gd name="connsiteX0" fmla="*/ 867600 w 4372800"/>
                <a:gd name="connsiteY0" fmla="*/ 0 h 7353300"/>
                <a:gd name="connsiteX1" fmla="*/ 4372800 w 4372800"/>
                <a:gd name="connsiteY1" fmla="*/ 0 h 7353300"/>
                <a:gd name="connsiteX2" fmla="*/ 238950 w 4372800"/>
                <a:gd name="connsiteY2" fmla="*/ 7353300 h 7353300"/>
                <a:gd name="connsiteX3" fmla="*/ 0 w 4372800"/>
                <a:gd name="connsiteY3" fmla="*/ 6092380 h 7353300"/>
                <a:gd name="connsiteX4" fmla="*/ 867600 w 4372800"/>
                <a:gd name="connsiteY4" fmla="*/ 0 h 7353300"/>
                <a:gd name="connsiteX0" fmla="*/ 867600 w 4372800"/>
                <a:gd name="connsiteY0" fmla="*/ 0 h 6092380"/>
                <a:gd name="connsiteX1" fmla="*/ 4372800 w 4372800"/>
                <a:gd name="connsiteY1" fmla="*/ 0 h 6092380"/>
                <a:gd name="connsiteX2" fmla="*/ 0 w 4372800"/>
                <a:gd name="connsiteY2" fmla="*/ 6092380 h 6092380"/>
                <a:gd name="connsiteX3" fmla="*/ 867600 w 4372800"/>
                <a:gd name="connsiteY3" fmla="*/ 0 h 6092380"/>
                <a:gd name="connsiteX0" fmla="*/ 2596902 w 4372800"/>
                <a:gd name="connsiteY0" fmla="*/ 1 h 8503892"/>
                <a:gd name="connsiteX1" fmla="*/ 4372800 w 4372800"/>
                <a:gd name="connsiteY1" fmla="*/ 2411512 h 8503892"/>
                <a:gd name="connsiteX2" fmla="*/ 0 w 4372800"/>
                <a:gd name="connsiteY2" fmla="*/ 8503892 h 8503892"/>
                <a:gd name="connsiteX3" fmla="*/ 2596902 w 4372800"/>
                <a:gd name="connsiteY3" fmla="*/ 1 h 8503892"/>
                <a:gd name="connsiteX0" fmla="*/ 777635 w 2553533"/>
                <a:gd name="connsiteY0" fmla="*/ 0 h 6618719"/>
                <a:gd name="connsiteX1" fmla="*/ 2553533 w 2553533"/>
                <a:gd name="connsiteY1" fmla="*/ 2411511 h 6618719"/>
                <a:gd name="connsiteX2" fmla="*/ 0 w 2553533"/>
                <a:gd name="connsiteY2" fmla="*/ 6618719 h 6618719"/>
                <a:gd name="connsiteX3" fmla="*/ 777635 w 2553533"/>
                <a:gd name="connsiteY3" fmla="*/ 0 h 6618719"/>
                <a:gd name="connsiteX0" fmla="*/ 837615 w 2613513"/>
                <a:gd name="connsiteY0" fmla="*/ 0 h 7332043"/>
                <a:gd name="connsiteX1" fmla="*/ 2613513 w 2613513"/>
                <a:gd name="connsiteY1" fmla="*/ 2411511 h 7332043"/>
                <a:gd name="connsiteX2" fmla="*/ 0 w 2613513"/>
                <a:gd name="connsiteY2" fmla="*/ 7332043 h 7332043"/>
                <a:gd name="connsiteX3" fmla="*/ 837615 w 2613513"/>
                <a:gd name="connsiteY3" fmla="*/ 0 h 7332043"/>
                <a:gd name="connsiteX0" fmla="*/ 1011883 w 2613513"/>
                <a:gd name="connsiteY0" fmla="*/ 0 h 7488070"/>
                <a:gd name="connsiteX1" fmla="*/ 2613513 w 2613513"/>
                <a:gd name="connsiteY1" fmla="*/ 2567538 h 7488070"/>
                <a:gd name="connsiteX2" fmla="*/ 0 w 2613513"/>
                <a:gd name="connsiteY2" fmla="*/ 7488070 h 7488070"/>
                <a:gd name="connsiteX3" fmla="*/ 1011883 w 2613513"/>
                <a:gd name="connsiteY3" fmla="*/ 0 h 7488070"/>
                <a:gd name="connsiteX0" fmla="*/ 953794 w 2613513"/>
                <a:gd name="connsiteY0" fmla="*/ -1 h 7644116"/>
                <a:gd name="connsiteX1" fmla="*/ 2613513 w 2613513"/>
                <a:gd name="connsiteY1" fmla="*/ 2723584 h 7644116"/>
                <a:gd name="connsiteX2" fmla="*/ 0 w 2613513"/>
                <a:gd name="connsiteY2" fmla="*/ 7644116 h 7644116"/>
                <a:gd name="connsiteX3" fmla="*/ 953794 w 2613513"/>
                <a:gd name="connsiteY3" fmla="*/ -1 h 7644116"/>
                <a:gd name="connsiteX0" fmla="*/ 896918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896918 w 2613513"/>
                <a:gd name="connsiteY3" fmla="*/ 0 h 7451590"/>
                <a:gd name="connsiteX0" fmla="*/ 982229 w 2613513"/>
                <a:gd name="connsiteY0" fmla="*/ 0 h 7451590"/>
                <a:gd name="connsiteX1" fmla="*/ 2613513 w 2613513"/>
                <a:gd name="connsiteY1" fmla="*/ 2531058 h 7451590"/>
                <a:gd name="connsiteX2" fmla="*/ 0 w 2613513"/>
                <a:gd name="connsiteY2" fmla="*/ 7451590 h 7451590"/>
                <a:gd name="connsiteX3" fmla="*/ 982229 w 2613513"/>
                <a:gd name="connsiteY3" fmla="*/ 0 h 7451590"/>
                <a:gd name="connsiteX0" fmla="*/ 2788813 w 4420097"/>
                <a:gd name="connsiteY0" fmla="*/ 0 h 9891165"/>
                <a:gd name="connsiteX1" fmla="*/ 4420097 w 4420097"/>
                <a:gd name="connsiteY1" fmla="*/ 2531058 h 9891165"/>
                <a:gd name="connsiteX2" fmla="*/ 0 w 4420097"/>
                <a:gd name="connsiteY2" fmla="*/ 9891166 h 9891165"/>
                <a:gd name="connsiteX3" fmla="*/ 2788813 w 4420097"/>
                <a:gd name="connsiteY3" fmla="*/ 0 h 9891165"/>
                <a:gd name="connsiteX0" fmla="*/ 2882730 w 4420097"/>
                <a:gd name="connsiteY0" fmla="*/ 2 h 9891160"/>
                <a:gd name="connsiteX1" fmla="*/ 4420097 w 4420097"/>
                <a:gd name="connsiteY1" fmla="*/ 2531053 h 9891160"/>
                <a:gd name="connsiteX2" fmla="*/ 0 w 4420097"/>
                <a:gd name="connsiteY2" fmla="*/ 9891161 h 9891160"/>
                <a:gd name="connsiteX3" fmla="*/ 2882730 w 4420097"/>
                <a:gd name="connsiteY3" fmla="*/ 2 h 9891160"/>
                <a:gd name="connsiteX0" fmla="*/ 2882730 w 4470016"/>
                <a:gd name="connsiteY0" fmla="*/ 2 h 9891160"/>
                <a:gd name="connsiteX1" fmla="*/ 4470014 w 4470016"/>
                <a:gd name="connsiteY1" fmla="*/ 2213278 h 9891160"/>
                <a:gd name="connsiteX2" fmla="*/ 0 w 4470016"/>
                <a:gd name="connsiteY2" fmla="*/ 9891161 h 9891160"/>
                <a:gd name="connsiteX3" fmla="*/ 2882730 w 4470016"/>
                <a:gd name="connsiteY3" fmla="*/ 2 h 9891160"/>
                <a:gd name="connsiteX0" fmla="*/ 2953188 w 4470016"/>
                <a:gd name="connsiteY0" fmla="*/ 2 h 9891155"/>
                <a:gd name="connsiteX1" fmla="*/ 4470014 w 4470016"/>
                <a:gd name="connsiteY1" fmla="*/ 2213273 h 9891155"/>
                <a:gd name="connsiteX2" fmla="*/ 0 w 4470016"/>
                <a:gd name="connsiteY2" fmla="*/ 9891156 h 9891155"/>
                <a:gd name="connsiteX3" fmla="*/ 2953188 w 4470016"/>
                <a:gd name="connsiteY3" fmla="*/ 2 h 9891155"/>
                <a:gd name="connsiteX0" fmla="*/ 2694835 w 4470016"/>
                <a:gd name="connsiteY0" fmla="*/ 0 h 10235533"/>
                <a:gd name="connsiteX1" fmla="*/ 4470014 w 4470016"/>
                <a:gd name="connsiteY1" fmla="*/ 2557651 h 10235533"/>
                <a:gd name="connsiteX2" fmla="*/ 0 w 4470016"/>
                <a:gd name="connsiteY2" fmla="*/ 10235534 h 10235533"/>
                <a:gd name="connsiteX3" fmla="*/ 2694835 w 4470016"/>
                <a:gd name="connsiteY3" fmla="*/ 0 h 10235533"/>
                <a:gd name="connsiteX0" fmla="*/ 2694833 w 4470016"/>
                <a:gd name="connsiteY0" fmla="*/ 2 h 10235528"/>
                <a:gd name="connsiteX1" fmla="*/ 4470014 w 4470016"/>
                <a:gd name="connsiteY1" fmla="*/ 2557646 h 10235528"/>
                <a:gd name="connsiteX2" fmla="*/ 0 w 4470016"/>
                <a:gd name="connsiteY2" fmla="*/ 10235529 h 10235528"/>
                <a:gd name="connsiteX3" fmla="*/ 2694833 w 4470016"/>
                <a:gd name="connsiteY3" fmla="*/ 2 h 10235528"/>
                <a:gd name="connsiteX0" fmla="*/ 2741806 w 4470016"/>
                <a:gd name="connsiteY0" fmla="*/ 2 h 10235523"/>
                <a:gd name="connsiteX1" fmla="*/ 4470014 w 4470016"/>
                <a:gd name="connsiteY1" fmla="*/ 2557641 h 10235523"/>
                <a:gd name="connsiteX2" fmla="*/ 0 w 4470016"/>
                <a:gd name="connsiteY2" fmla="*/ 10235524 h 10235523"/>
                <a:gd name="connsiteX3" fmla="*/ 2741806 w 4470016"/>
                <a:gd name="connsiteY3" fmla="*/ 2 h 10235523"/>
                <a:gd name="connsiteX0" fmla="*/ 2696732 w 4470016"/>
                <a:gd name="connsiteY0" fmla="*/ 2 h 10158403"/>
                <a:gd name="connsiteX1" fmla="*/ 4470014 w 4470016"/>
                <a:gd name="connsiteY1" fmla="*/ 2480521 h 10158403"/>
                <a:gd name="connsiteX2" fmla="*/ 0 w 4470016"/>
                <a:gd name="connsiteY2" fmla="*/ 10158404 h 10158403"/>
                <a:gd name="connsiteX3" fmla="*/ 2696732 w 4470016"/>
                <a:gd name="connsiteY3" fmla="*/ 2 h 1015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016" h="10158403">
                  <a:moveTo>
                    <a:pt x="2696732" y="2"/>
                  </a:moveTo>
                  <a:lnTo>
                    <a:pt x="4470014" y="2480521"/>
                  </a:lnTo>
                  <a:lnTo>
                    <a:pt x="0" y="10158404"/>
                  </a:lnTo>
                  <a:lnTo>
                    <a:pt x="2696732" y="2"/>
                  </a:lnTo>
                  <a:close/>
                </a:path>
              </a:pathLst>
            </a:custGeom>
            <a:blipFill dpi="0" rotWithShape="1">
              <a:blip r:embed="rId4">
                <a:alphaModFix amt="40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7" name="488 Triángulo isósceles"/>
            <p:cNvSpPr/>
            <p:nvPr userDrawn="1"/>
          </p:nvSpPr>
          <p:spPr>
            <a:xfrm>
              <a:off x="138949" y="489701"/>
              <a:ext cx="4355389" cy="584362"/>
            </a:xfrm>
            <a:custGeom>
              <a:avLst/>
              <a:gdLst>
                <a:gd name="connsiteX0" fmla="*/ 0 w 2101850"/>
                <a:gd name="connsiteY0" fmla="*/ 570230 h 570230"/>
                <a:gd name="connsiteX1" fmla="*/ 1050925 w 2101850"/>
                <a:gd name="connsiteY1" fmla="*/ 0 h 570230"/>
                <a:gd name="connsiteX2" fmla="*/ 2101850 w 2101850"/>
                <a:gd name="connsiteY2" fmla="*/ 570230 h 570230"/>
                <a:gd name="connsiteX3" fmla="*/ 0 w 2101850"/>
                <a:gd name="connsiteY3" fmla="*/ 570230 h 570230"/>
                <a:gd name="connsiteX0" fmla="*/ 0 w 2595760"/>
                <a:gd name="connsiteY0" fmla="*/ 590578 h 590578"/>
                <a:gd name="connsiteX1" fmla="*/ 1544835 w 2595760"/>
                <a:gd name="connsiteY1" fmla="*/ 0 h 590578"/>
                <a:gd name="connsiteX2" fmla="*/ 2595760 w 2595760"/>
                <a:gd name="connsiteY2" fmla="*/ 570230 h 590578"/>
                <a:gd name="connsiteX3" fmla="*/ 0 w 2595760"/>
                <a:gd name="connsiteY3" fmla="*/ 590578 h 590578"/>
                <a:gd name="connsiteX0" fmla="*/ 0 w 4431030"/>
                <a:gd name="connsiteY0" fmla="*/ 590578 h 590606"/>
                <a:gd name="connsiteX1" fmla="*/ 1544835 w 4431030"/>
                <a:gd name="connsiteY1" fmla="*/ 0 h 590606"/>
                <a:gd name="connsiteX2" fmla="*/ 4431030 w 4431030"/>
                <a:gd name="connsiteY2" fmla="*/ 590606 h 590606"/>
                <a:gd name="connsiteX3" fmla="*/ 0 w 4431030"/>
                <a:gd name="connsiteY3" fmla="*/ 590578 h 590606"/>
                <a:gd name="connsiteX0" fmla="*/ 0 w 4431030"/>
                <a:gd name="connsiteY0" fmla="*/ 557203 h 557231"/>
                <a:gd name="connsiteX1" fmla="*/ 1553582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31030"/>
                <a:gd name="connsiteY0" fmla="*/ 557203 h 557231"/>
                <a:gd name="connsiteX1" fmla="*/ 1566929 w 4431030"/>
                <a:gd name="connsiteY1" fmla="*/ 0 h 557231"/>
                <a:gd name="connsiteX2" fmla="*/ 4431030 w 4431030"/>
                <a:gd name="connsiteY2" fmla="*/ 557231 h 557231"/>
                <a:gd name="connsiteX3" fmla="*/ 0 w 4431030"/>
                <a:gd name="connsiteY3" fmla="*/ 557203 h 557231"/>
                <a:gd name="connsiteX0" fmla="*/ 0 w 4420016"/>
                <a:gd name="connsiteY0" fmla="*/ 555503 h 557231"/>
                <a:gd name="connsiteX1" fmla="*/ 1555915 w 4420016"/>
                <a:gd name="connsiteY1" fmla="*/ 0 h 557231"/>
                <a:gd name="connsiteX2" fmla="*/ 4420016 w 4420016"/>
                <a:gd name="connsiteY2" fmla="*/ 557231 h 557231"/>
                <a:gd name="connsiteX3" fmla="*/ 0 w 4420016"/>
                <a:gd name="connsiteY3" fmla="*/ 555503 h 557231"/>
                <a:gd name="connsiteX0" fmla="*/ 0 w 4392479"/>
                <a:gd name="connsiteY0" fmla="*/ 555503 h 557231"/>
                <a:gd name="connsiteX1" fmla="*/ 1528378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55503 h 557231"/>
                <a:gd name="connsiteX1" fmla="*/ 1489451 w 4392479"/>
                <a:gd name="connsiteY1" fmla="*/ 0 h 557231"/>
                <a:gd name="connsiteX2" fmla="*/ 4392479 w 4392479"/>
                <a:gd name="connsiteY2" fmla="*/ 557231 h 557231"/>
                <a:gd name="connsiteX3" fmla="*/ 0 w 4392479"/>
                <a:gd name="connsiteY3" fmla="*/ 555503 h 557231"/>
                <a:gd name="connsiteX0" fmla="*/ 0 w 4392479"/>
                <a:gd name="connsiteY0" fmla="*/ 572417 h 572417"/>
                <a:gd name="connsiteX1" fmla="*/ 1489451 w 4392479"/>
                <a:gd name="connsiteY1" fmla="*/ 0 h 572417"/>
                <a:gd name="connsiteX2" fmla="*/ 4392479 w 4392479"/>
                <a:gd name="connsiteY2" fmla="*/ 557231 h 572417"/>
                <a:gd name="connsiteX3" fmla="*/ 0 w 4392479"/>
                <a:gd name="connsiteY3" fmla="*/ 572417 h 572417"/>
                <a:gd name="connsiteX0" fmla="*/ 0 w 4392479"/>
                <a:gd name="connsiteY0" fmla="*/ 572417 h 584029"/>
                <a:gd name="connsiteX1" fmla="*/ 1489451 w 4392479"/>
                <a:gd name="connsiteY1" fmla="*/ 0 h 584029"/>
                <a:gd name="connsiteX2" fmla="*/ 4392479 w 4392479"/>
                <a:gd name="connsiteY2" fmla="*/ 584029 h 584029"/>
                <a:gd name="connsiteX3" fmla="*/ 0 w 4392479"/>
                <a:gd name="connsiteY3" fmla="*/ 572417 h 5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2479" h="584029">
                  <a:moveTo>
                    <a:pt x="0" y="572417"/>
                  </a:moveTo>
                  <a:lnTo>
                    <a:pt x="1489451" y="0"/>
                  </a:lnTo>
                  <a:lnTo>
                    <a:pt x="4392479" y="584029"/>
                  </a:lnTo>
                  <a:lnTo>
                    <a:pt x="0" y="572417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8" name="489 Triángulo isósceles"/>
            <p:cNvSpPr/>
            <p:nvPr userDrawn="1"/>
          </p:nvSpPr>
          <p:spPr>
            <a:xfrm rot="10800000">
              <a:off x="2929774" y="13451"/>
              <a:ext cx="3045318" cy="483870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1712595"/>
                <a:gd name="connsiteY0" fmla="*/ 567132 h 567132"/>
                <a:gd name="connsiteX1" fmla="*/ 699043 w 1712595"/>
                <a:gd name="connsiteY1" fmla="*/ 0 h 567132"/>
                <a:gd name="connsiteX2" fmla="*/ 1712595 w 1712595"/>
                <a:gd name="connsiteY2" fmla="*/ 567132 h 567132"/>
                <a:gd name="connsiteX3" fmla="*/ 0 w 1712595"/>
                <a:gd name="connsiteY3" fmla="*/ 567132 h 567132"/>
                <a:gd name="connsiteX0" fmla="*/ 0 w 3106229"/>
                <a:gd name="connsiteY0" fmla="*/ 567133 h 567133"/>
                <a:gd name="connsiteX1" fmla="*/ 2092677 w 3106229"/>
                <a:gd name="connsiteY1" fmla="*/ 0 h 567133"/>
                <a:gd name="connsiteX2" fmla="*/ 3106229 w 3106229"/>
                <a:gd name="connsiteY2" fmla="*/ 567132 h 567133"/>
                <a:gd name="connsiteX3" fmla="*/ 0 w 3106229"/>
                <a:gd name="connsiteY3" fmla="*/ 567133 h 567133"/>
                <a:gd name="connsiteX0" fmla="*/ 0 w 3106229"/>
                <a:gd name="connsiteY0" fmla="*/ 567134 h 567134"/>
                <a:gd name="connsiteX1" fmla="*/ 2092532 w 3106229"/>
                <a:gd name="connsiteY1" fmla="*/ 0 h 567134"/>
                <a:gd name="connsiteX2" fmla="*/ 3106229 w 3106229"/>
                <a:gd name="connsiteY2" fmla="*/ 567133 h 567134"/>
                <a:gd name="connsiteX3" fmla="*/ 0 w 3106229"/>
                <a:gd name="connsiteY3" fmla="*/ 567134 h 567134"/>
                <a:gd name="connsiteX0" fmla="*/ 0 w 3106229"/>
                <a:gd name="connsiteY0" fmla="*/ 567135 h 567135"/>
                <a:gd name="connsiteX1" fmla="*/ 2120377 w 3106229"/>
                <a:gd name="connsiteY1" fmla="*/ 0 h 567135"/>
                <a:gd name="connsiteX2" fmla="*/ 3106229 w 3106229"/>
                <a:gd name="connsiteY2" fmla="*/ 567134 h 567135"/>
                <a:gd name="connsiteX3" fmla="*/ 0 w 3106229"/>
                <a:gd name="connsiteY3" fmla="*/ 567135 h 567135"/>
                <a:gd name="connsiteX0" fmla="*/ 0 w 3106229"/>
                <a:gd name="connsiteY0" fmla="*/ 567136 h 567136"/>
                <a:gd name="connsiteX1" fmla="*/ 2142717 w 3106229"/>
                <a:gd name="connsiteY1" fmla="*/ 0 h 567136"/>
                <a:gd name="connsiteX2" fmla="*/ 3106229 w 3106229"/>
                <a:gd name="connsiteY2" fmla="*/ 567135 h 567136"/>
                <a:gd name="connsiteX3" fmla="*/ 0 w 3106229"/>
                <a:gd name="connsiteY3" fmla="*/ 567136 h 567136"/>
                <a:gd name="connsiteX0" fmla="*/ 0 w 3106229"/>
                <a:gd name="connsiteY0" fmla="*/ 523376 h 523376"/>
                <a:gd name="connsiteX1" fmla="*/ 2137514 w 3106229"/>
                <a:gd name="connsiteY1" fmla="*/ 0 h 523376"/>
                <a:gd name="connsiteX2" fmla="*/ 3106229 w 3106229"/>
                <a:gd name="connsiteY2" fmla="*/ 523375 h 523376"/>
                <a:gd name="connsiteX3" fmla="*/ 0 w 3106229"/>
                <a:gd name="connsiteY3" fmla="*/ 523376 h 523376"/>
                <a:gd name="connsiteX0" fmla="*/ 0 w 3106229"/>
                <a:gd name="connsiteY0" fmla="*/ 523437 h 523437"/>
                <a:gd name="connsiteX1" fmla="*/ 2137820 w 3106229"/>
                <a:gd name="connsiteY1" fmla="*/ 0 h 523437"/>
                <a:gd name="connsiteX2" fmla="*/ 3106229 w 3106229"/>
                <a:gd name="connsiteY2" fmla="*/ 523436 h 523437"/>
                <a:gd name="connsiteX3" fmla="*/ 0 w 3106229"/>
                <a:gd name="connsiteY3" fmla="*/ 523437 h 523437"/>
                <a:gd name="connsiteX0" fmla="*/ 0 w 3106229"/>
                <a:gd name="connsiteY0" fmla="*/ 556500 h 556500"/>
                <a:gd name="connsiteX1" fmla="*/ 2138126 w 3106229"/>
                <a:gd name="connsiteY1" fmla="*/ 0 h 556500"/>
                <a:gd name="connsiteX2" fmla="*/ 3106229 w 3106229"/>
                <a:gd name="connsiteY2" fmla="*/ 556499 h 556500"/>
                <a:gd name="connsiteX3" fmla="*/ 0 w 3106229"/>
                <a:gd name="connsiteY3" fmla="*/ 556500 h 556500"/>
                <a:gd name="connsiteX0" fmla="*/ 0 w 3106229"/>
                <a:gd name="connsiteY0" fmla="*/ 556500 h 556501"/>
                <a:gd name="connsiteX1" fmla="*/ 2138126 w 3106229"/>
                <a:gd name="connsiteY1" fmla="*/ 0 h 556501"/>
                <a:gd name="connsiteX2" fmla="*/ 3106229 w 3106229"/>
                <a:gd name="connsiteY2" fmla="*/ 556501 h 556501"/>
                <a:gd name="connsiteX3" fmla="*/ 0 w 3106229"/>
                <a:gd name="connsiteY3" fmla="*/ 556500 h 556501"/>
                <a:gd name="connsiteX0" fmla="*/ 0 w 3106229"/>
                <a:gd name="connsiteY0" fmla="*/ 473929 h 473930"/>
                <a:gd name="connsiteX1" fmla="*/ 2287180 w 3106229"/>
                <a:gd name="connsiteY1" fmla="*/ 0 h 473930"/>
                <a:gd name="connsiteX2" fmla="*/ 3106229 w 3106229"/>
                <a:gd name="connsiteY2" fmla="*/ 473930 h 473930"/>
                <a:gd name="connsiteX3" fmla="*/ 0 w 3106229"/>
                <a:gd name="connsiteY3" fmla="*/ 473929 h 473930"/>
                <a:gd name="connsiteX0" fmla="*/ 0 w 3106229"/>
                <a:gd name="connsiteY0" fmla="*/ 479629 h 479629"/>
                <a:gd name="connsiteX1" fmla="*/ 2287180 w 3106229"/>
                <a:gd name="connsiteY1" fmla="*/ 0 h 479629"/>
                <a:gd name="connsiteX2" fmla="*/ 3106229 w 3106229"/>
                <a:gd name="connsiteY2" fmla="*/ 473930 h 479629"/>
                <a:gd name="connsiteX3" fmla="*/ 0 w 3106229"/>
                <a:gd name="connsiteY3" fmla="*/ 479629 h 479629"/>
                <a:gd name="connsiteX0" fmla="*/ 0 w 3073173"/>
                <a:gd name="connsiteY0" fmla="*/ 485148 h 485148"/>
                <a:gd name="connsiteX1" fmla="*/ 2254124 w 3073173"/>
                <a:gd name="connsiteY1" fmla="*/ 0 h 485148"/>
                <a:gd name="connsiteX2" fmla="*/ 3073173 w 3073173"/>
                <a:gd name="connsiteY2" fmla="*/ 473930 h 485148"/>
                <a:gd name="connsiteX3" fmla="*/ 0 w 3073173"/>
                <a:gd name="connsiteY3" fmla="*/ 485148 h 48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173" h="485148">
                  <a:moveTo>
                    <a:pt x="0" y="485148"/>
                  </a:moveTo>
                  <a:lnTo>
                    <a:pt x="2254124" y="0"/>
                  </a:lnTo>
                  <a:lnTo>
                    <a:pt x="3073173" y="473930"/>
                  </a:lnTo>
                  <a:lnTo>
                    <a:pt x="0" y="485148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19" name="490 Triángulo isósceles"/>
            <p:cNvSpPr/>
            <p:nvPr userDrawn="1"/>
          </p:nvSpPr>
          <p:spPr>
            <a:xfrm>
              <a:off x="4777624" y="470651"/>
              <a:ext cx="2837306" cy="604429"/>
            </a:xfrm>
            <a:custGeom>
              <a:avLst/>
              <a:gdLst>
                <a:gd name="connsiteX0" fmla="*/ 0 w 1712595"/>
                <a:gd name="connsiteY0" fmla="*/ 484505 h 484505"/>
                <a:gd name="connsiteX1" fmla="*/ 856298 w 1712595"/>
                <a:gd name="connsiteY1" fmla="*/ 0 h 484505"/>
                <a:gd name="connsiteX2" fmla="*/ 1712595 w 1712595"/>
                <a:gd name="connsiteY2" fmla="*/ 484505 h 484505"/>
                <a:gd name="connsiteX3" fmla="*/ 0 w 1712595"/>
                <a:gd name="connsiteY3" fmla="*/ 484505 h 484505"/>
                <a:gd name="connsiteX0" fmla="*/ 0 w 2900452"/>
                <a:gd name="connsiteY0" fmla="*/ 484505 h 484505"/>
                <a:gd name="connsiteX1" fmla="*/ 856298 w 2900452"/>
                <a:gd name="connsiteY1" fmla="*/ 0 h 484505"/>
                <a:gd name="connsiteX2" fmla="*/ 2900452 w 2900452"/>
                <a:gd name="connsiteY2" fmla="*/ 484505 h 484505"/>
                <a:gd name="connsiteX3" fmla="*/ 0 w 2900452"/>
                <a:gd name="connsiteY3" fmla="*/ 484505 h 484505"/>
                <a:gd name="connsiteX0" fmla="*/ 0 w 2856786"/>
                <a:gd name="connsiteY0" fmla="*/ 484505 h 486767"/>
                <a:gd name="connsiteX1" fmla="*/ 856298 w 2856786"/>
                <a:gd name="connsiteY1" fmla="*/ 0 h 486767"/>
                <a:gd name="connsiteX2" fmla="*/ 2856786 w 2856786"/>
                <a:gd name="connsiteY2" fmla="*/ 486767 h 486767"/>
                <a:gd name="connsiteX3" fmla="*/ 0 w 2856786"/>
                <a:gd name="connsiteY3" fmla="*/ 484505 h 486767"/>
                <a:gd name="connsiteX0" fmla="*/ 0 w 2818219"/>
                <a:gd name="connsiteY0" fmla="*/ 484505 h 492636"/>
                <a:gd name="connsiteX1" fmla="*/ 856298 w 2818219"/>
                <a:gd name="connsiteY1" fmla="*/ 0 h 492636"/>
                <a:gd name="connsiteX2" fmla="*/ 2818219 w 2818219"/>
                <a:gd name="connsiteY2" fmla="*/ 492636 h 492636"/>
                <a:gd name="connsiteX3" fmla="*/ 0 w 2818219"/>
                <a:gd name="connsiteY3" fmla="*/ 484505 h 492636"/>
                <a:gd name="connsiteX0" fmla="*/ 0 w 2862287"/>
                <a:gd name="connsiteY0" fmla="*/ 484505 h 512663"/>
                <a:gd name="connsiteX1" fmla="*/ 856298 w 2862287"/>
                <a:gd name="connsiteY1" fmla="*/ 0 h 512663"/>
                <a:gd name="connsiteX2" fmla="*/ 2862287 w 2862287"/>
                <a:gd name="connsiteY2" fmla="*/ 512663 h 512663"/>
                <a:gd name="connsiteX3" fmla="*/ 0 w 2862287"/>
                <a:gd name="connsiteY3" fmla="*/ 484505 h 512663"/>
                <a:gd name="connsiteX0" fmla="*/ 0 w 2862287"/>
                <a:gd name="connsiteY0" fmla="*/ 484505 h 499659"/>
                <a:gd name="connsiteX1" fmla="*/ 856298 w 2862287"/>
                <a:gd name="connsiteY1" fmla="*/ 0 h 499659"/>
                <a:gd name="connsiteX2" fmla="*/ 2862287 w 2862287"/>
                <a:gd name="connsiteY2" fmla="*/ 499659 h 499659"/>
                <a:gd name="connsiteX3" fmla="*/ 0 w 2862287"/>
                <a:gd name="connsiteY3" fmla="*/ 484505 h 499659"/>
                <a:gd name="connsiteX0" fmla="*/ 0 w 2862287"/>
                <a:gd name="connsiteY0" fmla="*/ 578252 h 593406"/>
                <a:gd name="connsiteX1" fmla="*/ 820613 w 2862287"/>
                <a:gd name="connsiteY1" fmla="*/ 0 h 593406"/>
                <a:gd name="connsiteX2" fmla="*/ 2862287 w 2862287"/>
                <a:gd name="connsiteY2" fmla="*/ 593406 h 593406"/>
                <a:gd name="connsiteX3" fmla="*/ 0 w 2862287"/>
                <a:gd name="connsiteY3" fmla="*/ 578252 h 593406"/>
                <a:gd name="connsiteX0" fmla="*/ 0 w 2862287"/>
                <a:gd name="connsiteY0" fmla="*/ 604429 h 604429"/>
                <a:gd name="connsiteX1" fmla="*/ 820613 w 2862287"/>
                <a:gd name="connsiteY1" fmla="*/ 0 h 604429"/>
                <a:gd name="connsiteX2" fmla="*/ 2862287 w 2862287"/>
                <a:gd name="connsiteY2" fmla="*/ 593406 h 604429"/>
                <a:gd name="connsiteX3" fmla="*/ 0 w 2862287"/>
                <a:gd name="connsiteY3" fmla="*/ 604429 h 60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287" h="604429">
                  <a:moveTo>
                    <a:pt x="0" y="604429"/>
                  </a:moveTo>
                  <a:lnTo>
                    <a:pt x="820613" y="0"/>
                  </a:lnTo>
                  <a:lnTo>
                    <a:pt x="2862287" y="593406"/>
                  </a:lnTo>
                  <a:lnTo>
                    <a:pt x="0" y="604429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  <p:sp>
          <p:nvSpPr>
            <p:cNvPr id="21" name="491 Triángulo isósceles"/>
            <p:cNvSpPr/>
            <p:nvPr userDrawn="1"/>
          </p:nvSpPr>
          <p:spPr>
            <a:xfrm flipV="1">
              <a:off x="6196849" y="13451"/>
              <a:ext cx="1525558" cy="1013650"/>
            </a:xfrm>
            <a:custGeom>
              <a:avLst/>
              <a:gdLst>
                <a:gd name="connsiteX0" fmla="*/ 0 w 1147445"/>
                <a:gd name="connsiteY0" fmla="*/ 638810 h 638810"/>
                <a:gd name="connsiteX1" fmla="*/ 573723 w 1147445"/>
                <a:gd name="connsiteY1" fmla="*/ 0 h 638810"/>
                <a:gd name="connsiteX2" fmla="*/ 1147445 w 1147445"/>
                <a:gd name="connsiteY2" fmla="*/ 638810 h 638810"/>
                <a:gd name="connsiteX3" fmla="*/ 0 w 1147445"/>
                <a:gd name="connsiteY3" fmla="*/ 638810 h 638810"/>
                <a:gd name="connsiteX0" fmla="*/ 0 w 1147445"/>
                <a:gd name="connsiteY0" fmla="*/ 1013383 h 1013383"/>
                <a:gd name="connsiteX1" fmla="*/ 1147445 w 1147445"/>
                <a:gd name="connsiteY1" fmla="*/ 0 h 1013383"/>
                <a:gd name="connsiteX2" fmla="*/ 1147445 w 1147445"/>
                <a:gd name="connsiteY2" fmla="*/ 1013383 h 1013383"/>
                <a:gd name="connsiteX3" fmla="*/ 0 w 1147445"/>
                <a:gd name="connsiteY3" fmla="*/ 1013383 h 1013383"/>
                <a:gd name="connsiteX0" fmla="*/ 0 w 1538543"/>
                <a:gd name="connsiteY0" fmla="*/ 1013142 h 1013383"/>
                <a:gd name="connsiteX1" fmla="*/ 1538543 w 1538543"/>
                <a:gd name="connsiteY1" fmla="*/ 0 h 1013383"/>
                <a:gd name="connsiteX2" fmla="*/ 1538543 w 1538543"/>
                <a:gd name="connsiteY2" fmla="*/ 1013383 h 1013383"/>
                <a:gd name="connsiteX3" fmla="*/ 0 w 1538543"/>
                <a:gd name="connsiteY3" fmla="*/ 1013142 h 101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543" h="1013383">
                  <a:moveTo>
                    <a:pt x="0" y="1013142"/>
                  </a:moveTo>
                  <a:lnTo>
                    <a:pt x="1538543" y="0"/>
                  </a:lnTo>
                  <a:lnTo>
                    <a:pt x="1538543" y="1013383"/>
                  </a:lnTo>
                  <a:lnTo>
                    <a:pt x="0" y="1013142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MX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3775177" y="22695"/>
            <a:ext cx="47582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EVALUACIÓN DE CONSISTENCIA Y </a:t>
            </a:r>
            <a:r>
              <a:rPr lang="es-MX" sz="13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RESULTADOS </a:t>
            </a:r>
          </a:p>
          <a:p>
            <a:pPr algn="ctr"/>
            <a:r>
              <a:rPr lang="es-MX" sz="13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  <a:cs typeface="Times New Roman" pitchFamily="18" charset="0"/>
              </a:rPr>
              <a:t>2021</a:t>
            </a:r>
            <a:endParaRPr lang="es-MX" sz="1300" b="1" dirty="0">
              <a:solidFill>
                <a:srgbClr val="65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  <a:cs typeface="Times New Roman" pitchFamily="18" charset="0"/>
            </a:endParaRP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96000" y="6669360"/>
            <a:ext cx="6480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stiza" panose="00000500000000000000" pitchFamily="50" charset="0"/>
              </a:defRPr>
            </a:lvl1pPr>
          </a:lstStyle>
          <a:p>
            <a:fld id="{34762513-7D76-44F4-A4EB-02F5BA9AE11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62EF66-85BD-C4B7-8A50-2AA2D82B4851}"/>
              </a:ext>
            </a:extLst>
          </p:cNvPr>
          <p:cNvSpPr txBox="1"/>
          <p:nvPr userDrawn="1"/>
        </p:nvSpPr>
        <p:spPr>
          <a:xfrm>
            <a:off x="3850848" y="511292"/>
            <a:ext cx="4645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CÁNCER</a:t>
            </a:r>
            <a:r>
              <a:rPr lang="es-MX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 DE LA MUJER</a:t>
            </a:r>
            <a:endParaRPr lang="es-MX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319BD2-1C5D-4831-5FD1-20E4B16C6AEE}"/>
              </a:ext>
            </a:extLst>
          </p:cNvPr>
          <p:cNvCxnSpPr>
            <a:cxnSpLocks/>
          </p:cNvCxnSpPr>
          <p:nvPr userDrawn="1"/>
        </p:nvCxnSpPr>
        <p:spPr>
          <a:xfrm>
            <a:off x="-17850" y="836712"/>
            <a:ext cx="9180512" cy="0"/>
          </a:xfrm>
          <a:prstGeom prst="line">
            <a:avLst/>
          </a:prstGeom>
          <a:ln w="38100">
            <a:solidFill>
              <a:srgbClr val="651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895B5F5-A954-9697-9B67-7C7A1EAEC252}"/>
              </a:ext>
            </a:extLst>
          </p:cNvPr>
          <p:cNvCxnSpPr>
            <a:cxnSpLocks/>
          </p:cNvCxnSpPr>
          <p:nvPr userDrawn="1"/>
        </p:nvCxnSpPr>
        <p:spPr>
          <a:xfrm>
            <a:off x="-18662" y="6669360"/>
            <a:ext cx="9180512" cy="0"/>
          </a:xfrm>
          <a:prstGeom prst="line">
            <a:avLst/>
          </a:prstGeom>
          <a:ln w="38100">
            <a:solidFill>
              <a:srgbClr val="C9C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 Imagen" descr="Logotipo, nombre de la empresa&#10;&#10;Descripción generada automáticamente"/>
          <p:cNvPicPr/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8403" r="12347" b="28624"/>
          <a:stretch/>
        </p:blipFill>
        <p:spPr>
          <a:xfrm>
            <a:off x="1225838" y="27823"/>
            <a:ext cx="1980000" cy="756000"/>
          </a:xfrm>
          <a:prstGeom prst="rect">
            <a:avLst/>
          </a:prstGeom>
        </p:spPr>
      </p:pic>
      <p:pic>
        <p:nvPicPr>
          <p:cNvPr id="23" name="Imagen 22"/>
          <p:cNvPicPr/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86970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estiza" panose="00000500000000000000" pitchFamily="50" charset="0"/>
          <a:ea typeface="+mn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saludsinaloa.gob.mx/index.php/transparencia/" TargetMode="External"/><Relationship Id="rId4" Type="http://schemas.openxmlformats.org/officeDocument/2006/relationships/hyperlink" Target="http://saludsinaloa.gob.mx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44A6D-ADE3-4ECF-A721-FA31BD3E5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graphicFrame>
        <p:nvGraphicFramePr>
          <p:cNvPr id="3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53858"/>
              </p:ext>
            </p:extLst>
          </p:nvPr>
        </p:nvGraphicFramePr>
        <p:xfrm>
          <a:off x="323528" y="1524105"/>
          <a:ext cx="8640960" cy="15688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33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Cáncer de la Mujer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es operado por los SSS e inició sus operaciones en el año 1946. El problema público de dicho programa es el incremento en el número de muertes por cáncer de mama.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objetivo del programa es contribuir a la disminución por cáncer cérvico uterino y mamario en nuestra Entidad, mediante el diagnóstico y tratamiento oportuno a través de los estudios que se practican a toda mujer mayor de los 25 a los 69 años de edad, en las unidades de salud de primer nivel y hospitalarias, con el objetivo de mejorar la salud y calidad de vida de las mujeres.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4A9E74F1-8E17-4916-A51F-D8C478B0A13E}"/>
              </a:ext>
            </a:extLst>
          </p:cNvPr>
          <p:cNvSpPr txBox="1"/>
          <p:nvPr/>
        </p:nvSpPr>
        <p:spPr>
          <a:xfrm>
            <a:off x="607987" y="1002214"/>
            <a:ext cx="468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Descripción </a:t>
            </a:r>
            <a:r>
              <a:rPr lang="es-MX" sz="1600" b="1" dirty="0" smtClean="0">
                <a:solidFill>
                  <a:srgbClr val="651D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del Programa</a:t>
            </a:r>
            <a:endParaRPr lang="es-MX" sz="1600" b="1" dirty="0">
              <a:solidFill>
                <a:srgbClr val="651D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6" name="4 Elipse">
            <a:extLst>
              <a:ext uri="{FF2B5EF4-FFF2-40B4-BE49-F238E27FC236}">
                <a16:creationId xmlns:a16="http://schemas.microsoft.com/office/drawing/2014/main" id="{9A6297A6-2255-4B14-AB75-F1093ADB9269}"/>
              </a:ext>
            </a:extLst>
          </p:cNvPr>
          <p:cNvSpPr>
            <a:spLocks noChangeAspect="1"/>
          </p:cNvSpPr>
          <p:nvPr/>
        </p:nvSpPr>
        <p:spPr>
          <a:xfrm>
            <a:off x="251520" y="969692"/>
            <a:ext cx="371108" cy="37110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</a:t>
            </a:r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24894"/>
              </p:ext>
            </p:extLst>
          </p:nvPr>
        </p:nvGraphicFramePr>
        <p:xfrm>
          <a:off x="323528" y="3212976"/>
          <a:ext cx="5328592" cy="33291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3334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Los bienes y servicios que entrega el programa son:</a:t>
                      </a:r>
                    </a:p>
                    <a:p>
                      <a:pPr marL="3960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Estudios para detectar cáncer (Papanicolaou, pruebas del VPH, mastografías, exploraciones clínicas de mama).</a:t>
                      </a:r>
                    </a:p>
                    <a:p>
                      <a:pPr marL="3960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Folletos o impresos en papel con información sobre el cáncer en la campaña de prevención.</a:t>
                      </a:r>
                    </a:p>
                    <a:p>
                      <a:pPr marL="3960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Consulta de control de lesión.</a:t>
                      </a:r>
                    </a:p>
                    <a:p>
                      <a:pPr marL="3960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Tratamientos a los casos con diagnósticos de lesiones.</a:t>
                      </a:r>
                    </a:p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Cabe mencionar que por medio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de la Unidad de Especialidades Médicas de Detección y Diagnóstico de Cáncer de Mama ubicado en el municipio de Culiacán, Sinaloa, y el Instituto Sinaloense de Cancerología, brindan servicios de mastografía, ultrasonido, toma de biopsia, además de llevar a cabo el proceso de detección, tratamiento, rehabilitación  y seguimiento del cáncer.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62" y="4805077"/>
            <a:ext cx="2848053" cy="17979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251" b="24374"/>
          <a:stretch/>
        </p:blipFill>
        <p:spPr>
          <a:xfrm>
            <a:off x="5882363" y="3233966"/>
            <a:ext cx="2848053" cy="15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10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58963"/>
              </p:ext>
            </p:extLst>
          </p:nvPr>
        </p:nvGraphicFramePr>
        <p:xfrm>
          <a:off x="251520" y="1480904"/>
          <a:ext cx="8640000" cy="40911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Oportunidades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29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Está vinculado a los objetivos y estrategias del PSS 2020 – 2024 y del PND 2019 – 2024.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NOM-014-SSA2-1994, para la prevención, detección, diagnóstico, tratamiento, control y vigilancia epidemiológica del cáncer cérvico uterino y la NOM-041-SSA2-2011, para la prevención, diagnóstico, tratamiento, control y vigilancia epidemiológica del cáncer de mama.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encuentra alineado conforme a la Ley General de Salud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Está vinculado con los Objetivos del Desarrollo Sostenible.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un plan estratégico que contempla los resultados que se quieren alcanzar, y los indicadores para medir el avance en el logro de sus resultados.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Utiliza sistemas de captura y análisis de la información.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Concientizar a la población sobre la participación y prevención oportuno del cáncer de la mujer.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Supervisión y asesoría sobre el programa de cáncer de la mujer.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Contratación de personal eventual para realizar las actividades del programa (promoción, detección, diagnóstico, tratamiento y captura del </a:t>
                      </a: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SICAM).</a:t>
                      </a:r>
                      <a:endParaRPr lang="es-MX" sz="1100" b="0" kern="1200" baseline="0" dirty="0" smtClean="0">
                        <a:solidFill>
                          <a:schemeClr val="tx1"/>
                        </a:solidFill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suficientes recursos financieros.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Realizar dos campañas anules.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11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46134"/>
              </p:ext>
            </p:extLst>
          </p:nvPr>
        </p:nvGraphicFramePr>
        <p:xfrm>
          <a:off x="251520" y="1480904"/>
          <a:ext cx="8640960" cy="38210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5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Debilidades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658572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se cuenta con un instrumento para medir el grado de satisfacción de la población atendida por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Desabasto de insumos.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Promoción y difusión deficientes sobre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Mantenimiento irregular o nulo de equipos.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Equipos de mastografía fuera de servicio.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708906"/>
                  </a:ext>
                </a:extLst>
              </a:tr>
              <a:tr h="2725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Amenazas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No se cuenta con un instrumento para medir el grado de satisfacción de la población atendida por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Licitaciones desiertas y tardías para la compra de insumos.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Jurisdicciones sanitarias con población flotante (población que utiliza un territorio, pero su lugar de residencia es otro).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Municipios marginados del Estado.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Personal no certificado.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Actitud del personal.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7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12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9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0221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 smtClean="0"/>
              <a:t>Recomendaciones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90579"/>
              </p:ext>
            </p:extLst>
          </p:nvPr>
        </p:nvGraphicFramePr>
        <p:xfrm>
          <a:off x="611560" y="2218363"/>
          <a:ext cx="7992887" cy="3910637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1446242587"/>
                    </a:ext>
                  </a:extLst>
                </a:gridCol>
                <a:gridCol w="6480719">
                  <a:extLst>
                    <a:ext uri="{9D8B030D-6E8A-4147-A177-3AD203B41FA5}">
                      <a16:colId xmlns:a16="http://schemas.microsoft.com/office/drawing/2014/main" val="3900480625"/>
                    </a:ext>
                  </a:extLst>
                </a:gridCol>
              </a:tblGrid>
              <a:tr h="309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Recomendación</a:t>
                      </a: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110732"/>
                  </a:ext>
                </a:extLst>
              </a:tr>
              <a:tr h="901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Establecer un instrumento que permita recabar información para medir el grado de satisfacción de la población atendida y sus resultados.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41112"/>
                  </a:ext>
                </a:extLst>
              </a:tr>
              <a:tr h="54000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Medición de resultados</a:t>
                      </a: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un diagnóstico sobre la situación de la cadena de suministro ante el desabasto de los insumos.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883667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Brindar jornadas de promoción y difusión sobre los servicios del programar cáncer de la mujer.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525469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actualización y mantenimiento a los equipos.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409033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Brindar talleres y/o cursos al personal.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857688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Certificar al personal.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424248"/>
                  </a:ext>
                </a:extLst>
              </a:tr>
            </a:tbl>
          </a:graphicData>
        </a:graphic>
      </p:graphicFrame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49108"/>
              </p:ext>
            </p:extLst>
          </p:nvPr>
        </p:nvGraphicFramePr>
        <p:xfrm>
          <a:off x="539551" y="1484784"/>
          <a:ext cx="8136903" cy="64807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continuación,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se presentan las recomendaciones necesarias por sección de la evaluación, asimismo, se pretende atender debilidades y/o amenazas que presenta el Programa.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0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13</a:t>
            </a:fld>
            <a:endParaRPr lang="es-MX" dirty="0"/>
          </a:p>
        </p:txBody>
      </p:sp>
      <p:sp>
        <p:nvSpPr>
          <p:cNvPr id="21" name="20 Elipse"/>
          <p:cNvSpPr/>
          <p:nvPr/>
        </p:nvSpPr>
        <p:spPr>
          <a:xfrm>
            <a:off x="240760" y="980728"/>
            <a:ext cx="540000" cy="54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10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748305" y="10814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Valoración final de Programa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47"/>
              </p:ext>
            </p:extLst>
          </p:nvPr>
        </p:nvGraphicFramePr>
        <p:xfrm>
          <a:off x="5076056" y="1897611"/>
          <a:ext cx="3600400" cy="3691629"/>
        </p:xfrm>
        <a:graphic>
          <a:graphicData uri="http://schemas.openxmlformats.org/drawingml/2006/table">
            <a:tbl>
              <a:tblPr firstRow="1" firstCol="1" bandRow="1"/>
              <a:tblGrid>
                <a:gridCol w="2498321">
                  <a:extLst>
                    <a:ext uri="{9D8B030D-6E8A-4147-A177-3AD203B41FA5}">
                      <a16:colId xmlns:a16="http://schemas.microsoft.com/office/drawing/2014/main" val="4247356916"/>
                    </a:ext>
                  </a:extLst>
                </a:gridCol>
                <a:gridCol w="1102079">
                  <a:extLst>
                    <a:ext uri="{9D8B030D-6E8A-4147-A177-3AD203B41FA5}">
                      <a16:colId xmlns:a16="http://schemas.microsoft.com/office/drawing/2014/main" val="3034536759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Tema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Calificación ponderada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24863"/>
                  </a:ext>
                </a:extLst>
              </a:tr>
              <a:tr h="3793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Diseño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3138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Planeación y orientación a 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707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y focalización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4384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Operación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7127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Percepción de la población atendida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72887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3170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</a:t>
                      </a:r>
                      <a:r>
                        <a:rPr lang="es-MX" sz="11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de la evaluación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36764"/>
                  </a:ext>
                </a:extLst>
              </a:tr>
            </a:tbl>
          </a:graphicData>
        </a:graphic>
      </p:graphicFrame>
      <p:graphicFrame>
        <p:nvGraphicFramePr>
          <p:cNvPr id="1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16671"/>
              </p:ext>
            </p:extLst>
          </p:nvPr>
        </p:nvGraphicFramePr>
        <p:xfrm>
          <a:off x="539552" y="1772816"/>
          <a:ext cx="4248472" cy="38633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 acuerdo a las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preguntas que tienen una respuesta binaria y que presentan una calificación, se obtuvieron los resultados que se presentan en el cuadro.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Con base en las preguntas que tienen una repuesta binaria y que presentan una calificación se obtuvieron los resultados anotados en el siguiente cuadro. Como se puede observar, la puntuación global es de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2.25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sobre una calificación máxima de 4 para cada uno de los temas, destacándose las notas de cobertura y focalización y por otro lado, operación y diseño, sin embargo, es preciso anotar que este es el primer ejercicio de evaluación de este programa en el estado de Sinaloa por lo que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hay evaluaciones previas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que permitan contestar las preguntas 16, 17, 18, 19 y 20 en la sección de Planeación y Orientación a Resultados y las preguntas 46, 47, 48, 49, 50 y 51 de la sección de Resultados.</a:t>
                      </a: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3" name="12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2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BE52F7A6-3E65-E1D7-B042-4D6C5DE443E6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Diseño</a:t>
            </a:r>
            <a:endParaRPr lang="es-MX" sz="1600" b="1" dirty="0">
              <a:solidFill>
                <a:srgbClr val="992D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60298"/>
              </p:ext>
            </p:extLst>
          </p:nvPr>
        </p:nvGraphicFramePr>
        <p:xfrm>
          <a:off x="323528" y="1572728"/>
          <a:ext cx="3672408" cy="473659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este apartado, el programa 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destaca lo siguiente: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Se cuenta con la Norma Oficial Mexicana (NOM), NOM-014-SSA2-1994, para la prevención, detección, diagnóstico, tratamiento, control y vigilancia epidemiológica del cáncer cérvico uterino.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11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Se cuenta con la NOM-041-SSA2-2011, para la prevención, diagnóstico, tratamiento, control y vigilancia epidemiológica del cáncer de mama.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se encuentra alineado con el PND 2019 – 2024 y el PSS 2020 -2024, de igual manera con el PED Sinaloa 2017 – 2021 y el PSS 2017 – 2021.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Árbol del Problema es posible identificar el problema central del programa.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define su población objetivo.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9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 población potencial y la población objetivo se encuentran estimadas de acuerdo a la proyección de México y Entidades Federativas por el Consejo Nacional de Población (CONAPO).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05368"/>
              </p:ext>
            </p:extLst>
          </p:nvPr>
        </p:nvGraphicFramePr>
        <p:xfrm>
          <a:off x="4265920" y="2024150"/>
          <a:ext cx="4680520" cy="2484970"/>
        </p:xfrm>
        <a:graphic>
          <a:graphicData uri="http://schemas.openxmlformats.org/drawingml/2006/table">
            <a:tbl>
              <a:tblPr firstRow="1" firstCol="1" bandRow="1"/>
              <a:tblGrid>
                <a:gridCol w="2327153">
                  <a:extLst>
                    <a:ext uri="{9D8B030D-6E8A-4147-A177-3AD203B41FA5}">
                      <a16:colId xmlns:a16="http://schemas.microsoft.com/office/drawing/2014/main" val="4044172872"/>
                    </a:ext>
                  </a:extLst>
                </a:gridCol>
                <a:gridCol w="2353367">
                  <a:extLst>
                    <a:ext uri="{9D8B030D-6E8A-4147-A177-3AD203B41FA5}">
                      <a16:colId xmlns:a16="http://schemas.microsoft.com/office/drawing/2014/main" val="3112103882"/>
                    </a:ext>
                  </a:extLst>
                </a:gridCol>
              </a:tblGrid>
              <a:tr h="39231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Estatal de Desarrollo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(PED) Sinaloa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– 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Nacional de Desarrollo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(PND) 2019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29170"/>
                  </a:ext>
                </a:extLst>
              </a:tr>
              <a:tr h="58539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estratégico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 2. Política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Social,</a:t>
                      </a:r>
                      <a:r>
                        <a:rPr lang="es-MX" sz="1000" baseline="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Salud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toda la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81921"/>
                  </a:ext>
                </a:extLst>
              </a:tr>
              <a:tr h="38135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(PSS) 2017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-2021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Sectorial de Salud </a:t>
                      </a: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(PSS) 2020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2024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02054"/>
                  </a:ext>
                </a:extLst>
              </a:tr>
              <a:tr h="502303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Política 2. </a:t>
                      </a:r>
                      <a:endParaRPr lang="es-MX" sz="1000" dirty="0" smtClean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 2.5.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prioritario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 </a:t>
                      </a:r>
                      <a:r>
                        <a:rPr lang="es-MX" sz="1000" dirty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prioritaria </a:t>
                      </a: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5.5. </a:t>
                      </a: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420165"/>
                  </a:ext>
                </a:extLst>
              </a:tr>
              <a:tr h="22942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Objetivos del Desarrollo Sostenible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185429"/>
                  </a:ext>
                </a:extLst>
              </a:tr>
              <a:tr h="394167">
                <a:tc gridSpan="2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3.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dirty="0" smtClean="0"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Objetivo específico 3.4.</a:t>
                      </a:r>
                    </a:p>
                  </a:txBody>
                  <a:tcPr marL="67550" marR="67550" marT="0" marB="0"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10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50" marR="6755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70215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067944" y="1578002"/>
            <a:ext cx="20136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 smtClean="0">
                <a:latin typeface="Mestiza" panose="00000500000000000000" pitchFamily="50" charset="0"/>
              </a:rPr>
              <a:t>Alineación del programa: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067944" y="4726887"/>
            <a:ext cx="3286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b="1" dirty="0" smtClean="0">
                <a:latin typeface="Mestiza" panose="00000500000000000000" pitchFamily="50" charset="0"/>
              </a:rPr>
              <a:t>Población potencial y objetivo del programa:</a:t>
            </a:r>
            <a:endParaRPr lang="es-MX" sz="1100" b="1" dirty="0">
              <a:latin typeface="Mestiza" panose="00000500000000000000" pitchFamily="50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78793"/>
              </p:ext>
            </p:extLst>
          </p:nvPr>
        </p:nvGraphicFramePr>
        <p:xfrm>
          <a:off x="4265920" y="5106635"/>
          <a:ext cx="4680519" cy="1274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232">
                  <a:extLst>
                    <a:ext uri="{9D8B030D-6E8A-4147-A177-3AD203B41FA5}">
                      <a16:colId xmlns:a16="http://schemas.microsoft.com/office/drawing/2014/main" val="1715382026"/>
                    </a:ext>
                  </a:extLst>
                </a:gridCol>
                <a:gridCol w="1446114">
                  <a:extLst>
                    <a:ext uri="{9D8B030D-6E8A-4147-A177-3AD203B41FA5}">
                      <a16:colId xmlns:a16="http://schemas.microsoft.com/office/drawing/2014/main" val="3783509775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3149956395"/>
                    </a:ext>
                  </a:extLst>
                </a:gridCol>
              </a:tblGrid>
              <a:tr h="4206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s-MX" sz="1000" b="1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Cáncer</a:t>
                      </a:r>
                      <a:r>
                        <a:rPr lang="es-MX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mamario</a:t>
                      </a:r>
                      <a:endParaRPr lang="es-MX" sz="1000" b="1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Cáncer cérvico uterino</a:t>
                      </a:r>
                      <a:endParaRPr lang="es-MX" sz="1000" b="1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36614"/>
                  </a:ext>
                </a:extLst>
              </a:tr>
              <a:tr h="4206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Población Potencial (PP)</a:t>
                      </a:r>
                      <a:endParaRPr lang="es-MX" sz="1000" b="1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175,154 personas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26,273</a:t>
                      </a:r>
                      <a:r>
                        <a:rPr lang="es-MX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personas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268567"/>
                  </a:ext>
                </a:extLst>
              </a:tr>
              <a:tr h="433311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Población</a:t>
                      </a: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 Objetivo (PO)</a:t>
                      </a:r>
                      <a:endParaRPr lang="es-MX" sz="1000" b="1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320,997 personas</a:t>
                      </a:r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</a:rPr>
                        <a:t>65,340 personas</a:t>
                      </a:r>
                      <a:endParaRPr lang="es-MX" sz="1000" dirty="0">
                        <a:solidFill>
                          <a:schemeClr val="tx1"/>
                        </a:solidFill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58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5" name="14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3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C1A1D5DE-268A-ED91-F6E6-19DF806DD99F}"/>
              </a:ext>
            </a:extLst>
          </p:cNvPr>
          <p:cNvSpPr txBox="1"/>
          <p:nvPr/>
        </p:nvSpPr>
        <p:spPr>
          <a:xfrm>
            <a:off x="611560" y="1002214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642F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Planeación y Orientación a Resultados</a:t>
            </a:r>
            <a:endParaRPr lang="es-MX" sz="1600" b="1" dirty="0">
              <a:solidFill>
                <a:srgbClr val="642F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310" r="2164" b="3058"/>
          <a:stretch/>
        </p:blipFill>
        <p:spPr>
          <a:xfrm>
            <a:off x="6228184" y="2708920"/>
            <a:ext cx="1952875" cy="1980000"/>
          </a:xfrm>
          <a:prstGeom prst="rect">
            <a:avLst/>
          </a:prstGeom>
        </p:spPr>
      </p:pic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04589"/>
              </p:ext>
            </p:extLst>
          </p:nvPr>
        </p:nvGraphicFramePr>
        <p:xfrm>
          <a:off x="251520" y="1522488"/>
          <a:ext cx="8640960" cy="10424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cuenta con el Programa Operativo Anual (POA).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8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chemeClr val="accent3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A través del Sistema de Información de Cáncer de la Mujer (SICAM) del Centro Nacional de Equidad de Género y Salud Reproductiva (CNEGSR) adscrita a la Secretaría de Salud, los Servicios de Salud de Sinaloa reportan información sobre las detecciones de aquellas personas con tamizaje, sospecha o diagnostico de cáncer de mama o cuello uterino.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46624"/>
            <a:ext cx="5237255" cy="3706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1563" r="2007" b="6822"/>
          <a:stretch/>
        </p:blipFill>
        <p:spPr>
          <a:xfrm>
            <a:off x="6228184" y="4688920"/>
            <a:ext cx="1960146" cy="19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25152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4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ED2BB3C1-9FBC-3D90-C22F-7CC62A618CCA}"/>
              </a:ext>
            </a:extLst>
          </p:cNvPr>
          <p:cNvSpPr txBox="1"/>
          <p:nvPr/>
        </p:nvSpPr>
        <p:spPr>
          <a:xfrm>
            <a:off x="611560" y="1002214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 smtClean="0"/>
              <a:t>Cobertura y Focalización</a:t>
            </a:r>
            <a:endParaRPr lang="es-MX" dirty="0"/>
          </a:p>
        </p:txBody>
      </p:sp>
      <p:graphicFrame>
        <p:nvGraphicFramePr>
          <p:cNvPr id="8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59727"/>
              </p:ext>
            </p:extLst>
          </p:nvPr>
        </p:nvGraphicFramePr>
        <p:xfrm>
          <a:off x="323529" y="1484784"/>
          <a:ext cx="8640959" cy="12241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La población a la que va dirigido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el programa son a las mujeres mayores de los 25 a los 69 años de edad.</a:t>
                      </a:r>
                    </a:p>
                    <a:p>
                      <a:pPr marL="171450" indent="-1714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endParaRPr lang="es-MX" sz="600" b="0" baseline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10000"/>
                        </a:lnSpc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la NOM-014-SSA2-1994, para la prevención, detección, diagnóstico, tratamiento, control y vigilancia epidemiológica del cáncer cérvico uterino y la NOM-041-SSA2-2011, para la prevención, diagnóstico, tratamiento, control y vigilancia epidemiológica del cáncer de mama; donde se establecen los principios, políticas, estrategias, criterios y lineamientos de operación del cáncer cérvico uterino y del cáncer de mama.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12357"/>
              </p:ext>
            </p:extLst>
          </p:nvPr>
        </p:nvGraphicFramePr>
        <p:xfrm>
          <a:off x="323529" y="2708920"/>
          <a:ext cx="4320479" cy="27233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32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4627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ejercicio fiscal 2021, el programa Cáncer de la Mujer contempló lo siguiente: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Cáncer de mama: su población potencial fue de 175,154 personas y la población objetivo de 26,273 personas.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MX" sz="105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MX" sz="105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MX" sz="105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MX" sz="105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MX" sz="105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MX" sz="105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MX" sz="20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Cáncer cérvico uterino: su población potencial fue de 320,997 personas y la población objetivo de 65,340 personas.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" name="Grupo 50"/>
          <p:cNvGrpSpPr/>
          <p:nvPr/>
        </p:nvGrpSpPr>
        <p:grpSpPr>
          <a:xfrm>
            <a:off x="4940476" y="2859340"/>
            <a:ext cx="3807457" cy="1887210"/>
            <a:chOff x="4930537" y="2621910"/>
            <a:chExt cx="3807457" cy="1887210"/>
          </a:xfrm>
        </p:grpSpPr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0537" y="2781120"/>
              <a:ext cx="3807457" cy="1728000"/>
            </a:xfrm>
            <a:prstGeom prst="rect">
              <a:avLst/>
            </a:prstGeom>
          </p:spPr>
        </p:pic>
        <p:sp>
          <p:nvSpPr>
            <p:cNvPr id="49" name="CuadroTexto 48"/>
            <p:cNvSpPr txBox="1"/>
            <p:nvPr/>
          </p:nvSpPr>
          <p:spPr>
            <a:xfrm>
              <a:off x="5602197" y="2621910"/>
              <a:ext cx="24641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latin typeface="Mestiza" panose="00000500000000000000" pitchFamily="50" charset="0"/>
                </a:rPr>
                <a:t>Cobertura respecto a Cáncer de mama</a:t>
              </a:r>
              <a:endParaRPr lang="es-MX" sz="1000" b="1" dirty="0">
                <a:latin typeface="Mestiza" panose="00000500000000000000" pitchFamily="50" charset="0"/>
              </a:endParaRPr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4930537" y="4896970"/>
            <a:ext cx="3807457" cy="1815010"/>
            <a:chOff x="4942838" y="4853130"/>
            <a:chExt cx="3807457" cy="1815010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2838" y="4940140"/>
              <a:ext cx="3807457" cy="1728000"/>
            </a:xfrm>
            <a:prstGeom prst="rect">
              <a:avLst/>
            </a:prstGeom>
          </p:spPr>
        </p:pic>
        <p:sp>
          <p:nvSpPr>
            <p:cNvPr id="50" name="CuadroTexto 49"/>
            <p:cNvSpPr txBox="1"/>
            <p:nvPr/>
          </p:nvSpPr>
          <p:spPr>
            <a:xfrm>
              <a:off x="5430954" y="4853130"/>
              <a:ext cx="28312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000" b="1" dirty="0" smtClean="0">
                  <a:latin typeface="Mestiza" panose="00000500000000000000" pitchFamily="50" charset="0"/>
                </a:rPr>
                <a:t>Cobertura respecto a Cáncer cérvico uterino</a:t>
              </a:r>
              <a:endParaRPr lang="es-MX" sz="1000" b="1" dirty="0">
                <a:latin typeface="Mestiza" panose="00000500000000000000" pitchFamily="50" charset="0"/>
              </a:endParaRP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762551" y="3778820"/>
            <a:ext cx="3596952" cy="1160174"/>
            <a:chOff x="812506" y="3876449"/>
            <a:chExt cx="3596952" cy="1160174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506" y="4067275"/>
              <a:ext cx="3596952" cy="969348"/>
            </a:xfrm>
            <a:prstGeom prst="rect">
              <a:avLst/>
            </a:prstGeom>
          </p:spPr>
        </p:pic>
        <p:sp>
          <p:nvSpPr>
            <p:cNvPr id="53" name="CuadroTexto 52"/>
            <p:cNvSpPr txBox="1"/>
            <p:nvPr/>
          </p:nvSpPr>
          <p:spPr>
            <a:xfrm>
              <a:off x="1109452" y="3876449"/>
              <a:ext cx="29899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 b="1" dirty="0" smtClean="0">
                  <a:latin typeface="Mestiza" panose="00000500000000000000" pitchFamily="50" charset="0"/>
                </a:rPr>
                <a:t>Población Objetivo Atendida (cáncer de mama)</a:t>
              </a:r>
              <a:endParaRPr lang="es-MX" sz="1000" b="1" dirty="0">
                <a:latin typeface="Mestiza" panose="00000500000000000000" pitchFamily="50" charset="0"/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797563" y="5529655"/>
            <a:ext cx="3596952" cy="1182325"/>
            <a:chOff x="812506" y="5559043"/>
            <a:chExt cx="3596952" cy="1182325"/>
          </a:xfrm>
        </p:grpSpPr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2506" y="5772020"/>
              <a:ext cx="3596952" cy="969348"/>
            </a:xfrm>
            <a:prstGeom prst="rect">
              <a:avLst/>
            </a:prstGeom>
          </p:spPr>
        </p:pic>
        <p:sp>
          <p:nvSpPr>
            <p:cNvPr id="54" name="CuadroTexto 53"/>
            <p:cNvSpPr txBox="1"/>
            <p:nvPr/>
          </p:nvSpPr>
          <p:spPr>
            <a:xfrm>
              <a:off x="847518" y="5559043"/>
              <a:ext cx="35269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 b="1" dirty="0" smtClean="0">
                  <a:latin typeface="Mestiza" panose="00000500000000000000" pitchFamily="50" charset="0"/>
                </a:rPr>
                <a:t>Población Objetivo Atendida (cáncer de cérvico uterino)</a:t>
              </a:r>
              <a:endParaRPr lang="es-MX" sz="1000" b="1" dirty="0">
                <a:latin typeface="Mestiza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532">
            <a:off x="6889709" y="922173"/>
            <a:ext cx="2227645" cy="2227645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  <a:endParaRPr lang="es-MX" sz="1600" b="1" dirty="0">
              <a:solidFill>
                <a:srgbClr val="7B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528" y="1562250"/>
            <a:ext cx="8568952" cy="27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20000"/>
              </a:lnSpc>
              <a:spcAft>
                <a:spcPts val="0"/>
              </a:spcAft>
              <a:buClr>
                <a:srgbClr val="C9C2BA"/>
              </a:buClr>
              <a:buFont typeface="Wingdings" panose="05000000000000000000" pitchFamily="2" charset="2"/>
              <a:buChar char="v"/>
            </a:pPr>
            <a:r>
              <a:rPr lang="es-MX" sz="1100" dirty="0" smtClean="0">
                <a:latin typeface="Mestiza" panose="00000500000000000000" pitchFamily="50" charset="0"/>
                <a:ea typeface="Calibri"/>
                <a:cs typeface="Times New Roman"/>
              </a:rPr>
              <a:t>Proceso general del Programa:</a:t>
            </a:r>
          </a:p>
        </p:txBody>
      </p:sp>
      <p:grpSp>
        <p:nvGrpSpPr>
          <p:cNvPr id="41" name="Grupo 40"/>
          <p:cNvGrpSpPr/>
          <p:nvPr/>
        </p:nvGrpSpPr>
        <p:grpSpPr>
          <a:xfrm>
            <a:off x="683568" y="2136371"/>
            <a:ext cx="3132000" cy="4104000"/>
            <a:chOff x="539712" y="2276872"/>
            <a:chExt cx="3528072" cy="3240360"/>
          </a:xfrm>
        </p:grpSpPr>
        <p:sp>
          <p:nvSpPr>
            <p:cNvPr id="12" name="Rectángulo redondeado 11"/>
            <p:cNvSpPr/>
            <p:nvPr/>
          </p:nvSpPr>
          <p:spPr>
            <a:xfrm>
              <a:off x="1583968" y="2276872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 smtClean="0">
                  <a:solidFill>
                    <a:schemeClr val="tx1"/>
                  </a:solidFill>
                  <a:latin typeface="Mestiza" panose="00000500000000000000" pitchFamily="50" charset="0"/>
                </a:rPr>
                <a:t>Cáncer cérvico uterino</a:t>
              </a:r>
              <a:endParaRPr lang="es-MX" sz="1000" b="1" dirty="0">
                <a:solidFill>
                  <a:schemeClr val="tx1"/>
                </a:solidFill>
                <a:latin typeface="Mestiza" panose="00000500000000000000" pitchFamily="50" charset="0"/>
              </a:endParaRPr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539712" y="4108845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Mujeres de 25 a 34 años</a:t>
              </a: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2627784" y="4108845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Mujeres de 35 a 64 años</a:t>
              </a: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1043968" y="3140968"/>
              <a:ext cx="252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Centros de Salud de los Servicios de Salud de Sinaloa</a:t>
              </a: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539712" y="4977232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Papanicolaou</a:t>
              </a: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2627784" y="4977232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VPH por PCR</a:t>
              </a:r>
            </a:p>
          </p:txBody>
        </p:sp>
        <p:cxnSp>
          <p:nvCxnSpPr>
            <p:cNvPr id="4" name="Conector recto 3"/>
            <p:cNvCxnSpPr>
              <a:stCxn id="12" idx="2"/>
              <a:endCxn id="20" idx="0"/>
            </p:cNvCxnSpPr>
            <p:nvPr/>
          </p:nvCxnSpPr>
          <p:spPr>
            <a:xfrm>
              <a:off x="2303968" y="2816872"/>
              <a:ext cx="0" cy="3240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>
              <a:stCxn id="20" idx="2"/>
              <a:endCxn id="16" idx="0"/>
            </p:cNvCxnSpPr>
            <p:nvPr/>
          </p:nvCxnSpPr>
          <p:spPr>
            <a:xfrm flipH="1">
              <a:off x="1259712" y="3680968"/>
              <a:ext cx="1044256" cy="4278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>
              <a:stCxn id="20" idx="2"/>
              <a:endCxn id="17" idx="0"/>
            </p:cNvCxnSpPr>
            <p:nvPr/>
          </p:nvCxnSpPr>
          <p:spPr>
            <a:xfrm>
              <a:off x="2303968" y="3680968"/>
              <a:ext cx="1043816" cy="4278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/>
            <p:cNvCxnSpPr>
              <a:stCxn id="16" idx="2"/>
              <a:endCxn id="22" idx="0"/>
            </p:cNvCxnSpPr>
            <p:nvPr/>
          </p:nvCxnSpPr>
          <p:spPr>
            <a:xfrm>
              <a:off x="1259712" y="4648845"/>
              <a:ext cx="0" cy="3283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>
              <a:stCxn id="17" idx="2"/>
              <a:endCxn id="23" idx="0"/>
            </p:cNvCxnSpPr>
            <p:nvPr/>
          </p:nvCxnSpPr>
          <p:spPr>
            <a:xfrm>
              <a:off x="3347784" y="4648845"/>
              <a:ext cx="0" cy="3283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4283968" y="2132856"/>
            <a:ext cx="3132000" cy="4104000"/>
            <a:chOff x="5220072" y="2276872"/>
            <a:chExt cx="3528072" cy="3240360"/>
          </a:xfrm>
        </p:grpSpPr>
        <p:sp>
          <p:nvSpPr>
            <p:cNvPr id="15" name="Rectángulo redondeado 14"/>
            <p:cNvSpPr/>
            <p:nvPr/>
          </p:nvSpPr>
          <p:spPr>
            <a:xfrm>
              <a:off x="6264048" y="2276872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Cáncer de mama</a:t>
              </a: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5220072" y="4108845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Mujeres de 25 a 39 años</a:t>
              </a: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7308144" y="4123938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Mujeres de 40 a 69 años</a:t>
              </a: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5724048" y="3140968"/>
              <a:ext cx="252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Centros de Salud de los Servicios de Salud de Sinaloa</a:t>
              </a: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5220072" y="4977232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Exploración clínica de mama</a:t>
              </a: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7308144" y="4977232"/>
              <a:ext cx="1440000" cy="540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000" b="1" dirty="0">
                  <a:solidFill>
                    <a:schemeClr val="tx1"/>
                  </a:solidFill>
                  <a:latin typeface="Mestiza" panose="00000500000000000000" pitchFamily="50" charset="0"/>
                </a:rPr>
                <a:t>Mastografía</a:t>
              </a:r>
            </a:p>
          </p:txBody>
        </p:sp>
        <p:cxnSp>
          <p:nvCxnSpPr>
            <p:cNvPr id="7" name="Conector recto 6"/>
            <p:cNvCxnSpPr>
              <a:stCxn id="15" idx="2"/>
              <a:endCxn id="21" idx="0"/>
            </p:cNvCxnSpPr>
            <p:nvPr/>
          </p:nvCxnSpPr>
          <p:spPr>
            <a:xfrm>
              <a:off x="6984048" y="2816872"/>
              <a:ext cx="0" cy="3240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>
              <a:stCxn id="21" idx="2"/>
              <a:endCxn id="18" idx="0"/>
            </p:cNvCxnSpPr>
            <p:nvPr/>
          </p:nvCxnSpPr>
          <p:spPr>
            <a:xfrm flipH="1">
              <a:off x="5940072" y="3680968"/>
              <a:ext cx="1043976" cy="4278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>
              <a:stCxn id="21" idx="2"/>
              <a:endCxn id="19" idx="0"/>
            </p:cNvCxnSpPr>
            <p:nvPr/>
          </p:nvCxnSpPr>
          <p:spPr>
            <a:xfrm>
              <a:off x="6984048" y="3680968"/>
              <a:ext cx="1044096" cy="44297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>
              <a:stCxn id="18" idx="2"/>
              <a:endCxn id="24" idx="0"/>
            </p:cNvCxnSpPr>
            <p:nvPr/>
          </p:nvCxnSpPr>
          <p:spPr>
            <a:xfrm>
              <a:off x="5940072" y="4648845"/>
              <a:ext cx="0" cy="32838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>
              <a:stCxn id="19" idx="2"/>
              <a:endCxn id="25" idx="0"/>
            </p:cNvCxnSpPr>
            <p:nvPr/>
          </p:nvCxnSpPr>
          <p:spPr>
            <a:xfrm>
              <a:off x="8028144" y="4663938"/>
              <a:ext cx="0" cy="31329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00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9FB6EC"/>
              </a:clrFrom>
              <a:clrTo>
                <a:srgbClr val="9FB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r="12114"/>
          <a:stretch/>
        </p:blipFill>
        <p:spPr>
          <a:xfrm>
            <a:off x="6449634" y="3750035"/>
            <a:ext cx="2501175" cy="1839205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5</a:t>
            </a:r>
          </a:p>
        </p:txBody>
      </p:sp>
      <p:sp>
        <p:nvSpPr>
          <p:cNvPr id="11" name="16 Marcador de número de diapositiva">
            <a:extLst>
              <a:ext uri="{FF2B5EF4-FFF2-40B4-BE49-F238E27FC236}">
                <a16:creationId xmlns:a16="http://schemas.microsoft.com/office/drawing/2014/main" id="{BADFECD6-1E01-45DD-9F87-6894FAE96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7AFCD890-82FA-8F47-3193-241A2C7268D7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B46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Operación</a:t>
            </a:r>
            <a:endParaRPr lang="es-MX" sz="1600" b="1" dirty="0">
              <a:solidFill>
                <a:srgbClr val="7B46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59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88379"/>
              </p:ext>
            </p:extLst>
          </p:nvPr>
        </p:nvGraphicFramePr>
        <p:xfrm>
          <a:off x="251520" y="1495664"/>
          <a:ext cx="3528392" cy="32405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Gastos desglosados del programa y su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clasificación: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815631"/>
              </p:ext>
            </p:extLst>
          </p:nvPr>
        </p:nvGraphicFramePr>
        <p:xfrm>
          <a:off x="251520" y="5758392"/>
          <a:ext cx="8568952" cy="6949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052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En el sitio web de los Servicios de Salud de Sinaloa (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4"/>
                        </a:rPr>
                        <a:t>http://saludsinaloa.gob.mx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, a su vez en el apartado de transparencia (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  <a:hlinkClick r:id="rId5"/>
                        </a:rPr>
                        <a:t>http://saludsinaloa.gob.mx/index.php/transparencia/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) se difunde información relevante que permita la transparencia y rendición de cuentas tanto a ciudadanos como a organismos e interesados.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774060"/>
              </p:ext>
            </p:extLst>
          </p:nvPr>
        </p:nvGraphicFramePr>
        <p:xfrm>
          <a:off x="539552" y="1933462"/>
          <a:ext cx="5760640" cy="3655779"/>
        </p:xfrm>
        <a:graphic>
          <a:graphicData uri="http://schemas.openxmlformats.org/drawingml/2006/table">
            <a:tbl>
              <a:tblPr firstRow="1" firstCol="1" bandRow="1"/>
              <a:tblGrid>
                <a:gridCol w="1777652">
                  <a:extLst>
                    <a:ext uri="{9D8B030D-6E8A-4147-A177-3AD203B41FA5}">
                      <a16:colId xmlns:a16="http://schemas.microsoft.com/office/drawing/2014/main" val="1901625481"/>
                    </a:ext>
                  </a:extLst>
                </a:gridCol>
                <a:gridCol w="1362384">
                  <a:extLst>
                    <a:ext uri="{9D8B030D-6E8A-4147-A177-3AD203B41FA5}">
                      <a16:colId xmlns:a16="http://schemas.microsoft.com/office/drawing/2014/main" val="4075791953"/>
                    </a:ext>
                  </a:extLst>
                </a:gridCol>
                <a:gridCol w="1277536">
                  <a:extLst>
                    <a:ext uri="{9D8B030D-6E8A-4147-A177-3AD203B41FA5}">
                      <a16:colId xmlns:a16="http://schemas.microsoft.com/office/drawing/2014/main" val="948198036"/>
                    </a:ext>
                  </a:extLst>
                </a:gridCol>
                <a:gridCol w="1343068">
                  <a:extLst>
                    <a:ext uri="{9D8B030D-6E8A-4147-A177-3AD203B41FA5}">
                      <a16:colId xmlns:a16="http://schemas.microsoft.com/office/drawing/2014/main" val="2177681842"/>
                    </a:ext>
                  </a:extLst>
                </a:gridCol>
              </a:tblGrid>
              <a:tr h="25927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Capítulos de gasto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Presupuesto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67087"/>
                  </a:ext>
                </a:extLst>
              </a:tr>
              <a:tr h="2592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2694"/>
                  </a:ext>
                </a:extLst>
              </a:tr>
              <a:tr h="25927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1D3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32056"/>
                  </a:ext>
                </a:extLst>
              </a:tr>
              <a:tr h="2592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1000: Servicios personales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$ 1,412,265.00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$ 3,997,879.52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$ 5,410,144.52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44770"/>
                  </a:ext>
                </a:extLst>
              </a:tr>
              <a:tr h="5185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2000: Materiales y suministros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$ 6,900.00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$ 569,850.00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$ 576,750.00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19628"/>
                  </a:ext>
                </a:extLst>
              </a:tr>
              <a:tr h="2592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3000: Servicios </a:t>
                      </a:r>
                      <a:r>
                        <a:rPr lang="es-MX" sz="10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generales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$ 54,500.00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$ 674,246.00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$ 728,746.00 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67118"/>
                  </a:ext>
                </a:extLst>
              </a:tr>
              <a:tr h="7778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4000: Transferencias, asignaciones, subsidios y otras ayudas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688536"/>
                  </a:ext>
                </a:extLst>
              </a:tr>
              <a:tr h="5185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5000: Bienes muebles e inmuebles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49607"/>
                  </a:ext>
                </a:extLst>
              </a:tr>
              <a:tr h="2592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6000: Obras públicas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-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135101"/>
                  </a:ext>
                </a:extLst>
              </a:tr>
              <a:tr h="285201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$ 6,715,640.52  </a:t>
                      </a:r>
                      <a:endParaRPr lang="es-MX" sz="1100" dirty="0">
                        <a:effectLst/>
                        <a:latin typeface="Mestiza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1D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3526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87" y="1955519"/>
            <a:ext cx="2462711" cy="1689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18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7</a:t>
            </a:fld>
            <a:endParaRPr lang="es-MX" dirty="0"/>
          </a:p>
        </p:txBody>
      </p:sp>
      <p:sp>
        <p:nvSpPr>
          <p:cNvPr id="23" name="4 Elipse">
            <a:extLst>
              <a:ext uri="{FF2B5EF4-FFF2-40B4-BE49-F238E27FC236}">
                <a16:creationId xmlns:a16="http://schemas.microsoft.com/office/drawing/2014/main" id="{86EFDE5D-2D09-4048-B494-CE66419CD8F8}"/>
              </a:ext>
            </a:extLst>
          </p:cNvPr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6</a:t>
            </a:r>
            <a:endParaRPr lang="es-MX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4CF6CDB5-6173-81AC-F27E-7983D6420A9B}"/>
              </a:ext>
            </a:extLst>
          </p:cNvPr>
          <p:cNvSpPr txBox="1"/>
          <p:nvPr/>
        </p:nvSpPr>
        <p:spPr>
          <a:xfrm>
            <a:off x="611560" y="1002214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Percepción de la Población Atendida</a:t>
            </a:r>
            <a:endParaRPr lang="es-MX" sz="1600" b="1" dirty="0">
              <a:solidFill>
                <a:srgbClr val="992D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5" name="9 Tabla">
            <a:extLst>
              <a:ext uri="{FF2B5EF4-FFF2-40B4-BE49-F238E27FC236}">
                <a16:creationId xmlns:a16="http://schemas.microsoft.com/office/drawing/2014/main" id="{266DBD82-2112-484D-82EC-C40242E30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29588"/>
              </p:ext>
            </p:extLst>
          </p:nvPr>
        </p:nvGraphicFramePr>
        <p:xfrm>
          <a:off x="323528" y="1430479"/>
          <a:ext cx="8496944" cy="6949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El programa </a:t>
                      </a:r>
                      <a:r>
                        <a:rPr lang="es-MX" sz="1100" b="1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Cáncer de la Mujer </a:t>
                      </a:r>
                      <a:r>
                        <a:rPr lang="es-MX" sz="1100" b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no cuenta con un instrumento para medir el grado de satisfacción de la Población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 Atendida.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effectLst/>
                          <a:latin typeface="Mestiza" panose="00000500000000000000" pitchFamily="50" charset="0"/>
                          <a:ea typeface="Calibri"/>
                          <a:cs typeface="Times New Roman"/>
                        </a:rPr>
                        <a:t>Por lo que, se recomienda gestionar dicho instrumento que permita recabar información para medir el grado de satisfacción de la población atendida y sus resultados.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effectLst/>
                        <a:latin typeface="Mestiza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20 Elipse"/>
          <p:cNvSpPr/>
          <p:nvPr/>
        </p:nvSpPr>
        <p:spPr>
          <a:xfrm>
            <a:off x="240760" y="2266112"/>
            <a:ext cx="370800" cy="37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228759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65423"/>
              </p:ext>
            </p:extLst>
          </p:nvPr>
        </p:nvGraphicFramePr>
        <p:xfrm>
          <a:off x="323528" y="2730404"/>
          <a:ext cx="8496944" cy="3938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56270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Fin.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Tasa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de mortalidad por Cáncer de Mama.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587160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Fin.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Tasa de mortalidad por Cáncer Cérvico Uterino.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819995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Propósito.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mujeres de 25 a 69 años que se realizan  estudios de mama.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216283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9C2BA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Propósito.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Porcentaje de mujeres que se realizan estudios de detección de Cáncer Cérvico Uterino.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793733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1.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mujeres de 40 a 69 años de edad  tamizadas por cáncer de mama a través de mastografías.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396893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2.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Cobertura de Diagnóstico BIRADS 4 o 5 con biopsia realizada.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935566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3.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mujeres de 35 a 64 años de edad tamizadas mediante la muestra de VPH.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192023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204" y="2666908"/>
            <a:ext cx="3743268" cy="7254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204" y="3218250"/>
            <a:ext cx="3743268" cy="72548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204" y="3755150"/>
            <a:ext cx="3743268" cy="72548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621" y="4306492"/>
            <a:ext cx="3743268" cy="72548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038" y="4892256"/>
            <a:ext cx="3743268" cy="71939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038" y="5451616"/>
            <a:ext cx="3743268" cy="71939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038" y="6009512"/>
            <a:ext cx="374326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8</a:t>
            </a:fld>
            <a:endParaRPr lang="es-MX" dirty="0"/>
          </a:p>
        </p:txBody>
      </p:sp>
      <p:sp>
        <p:nvSpPr>
          <p:cNvPr id="6" name="20 Elipse"/>
          <p:cNvSpPr/>
          <p:nvPr/>
        </p:nvSpPr>
        <p:spPr>
          <a:xfrm>
            <a:off x="240760" y="98072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7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98E40C20-BD6E-C708-F079-96F29A37D6BE}"/>
              </a:ext>
            </a:extLst>
          </p:cNvPr>
          <p:cNvSpPr txBox="1"/>
          <p:nvPr/>
        </p:nvSpPr>
        <p:spPr>
          <a:xfrm>
            <a:off x="611560" y="100221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rgbClr val="742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Medición de Resultados</a:t>
            </a:r>
            <a:endParaRPr lang="es-MX" sz="1600" b="1" dirty="0">
              <a:solidFill>
                <a:srgbClr val="742E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stiza" panose="00000500000000000000" pitchFamily="50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41985"/>
              </p:ext>
            </p:extLst>
          </p:nvPr>
        </p:nvGraphicFramePr>
        <p:xfrm>
          <a:off x="323528" y="1574560"/>
          <a:ext cx="8496944" cy="5094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3766661157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813961267"/>
                    </a:ext>
                  </a:extLst>
                </a:gridCol>
              </a:tblGrid>
              <a:tr h="778703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Componente 4.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Porcentaje de mujeres de 25 a 34 años de edad tamizadas para cáncer cérvico uterino mediante el Papanicolaou.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397770"/>
                  </a:ext>
                </a:extLst>
              </a:tr>
              <a:tr h="70748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Componente 5.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 Porcentaje de mujeres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con lesión de bajo y alto grado con evaluación colposcopía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236382"/>
                  </a:ext>
                </a:extLst>
              </a:tr>
              <a:tr h="70748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Actividad 1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 Población femenina de 25 a 39 años de edad con exploración clínica.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178166"/>
                  </a:ext>
                </a:extLst>
              </a:tr>
              <a:tr h="70748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Actividad 2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 Porcentaje de pacientes con BIRADS 4 o 5  con biopsia positiva en seguimiento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9447585"/>
                  </a:ext>
                </a:extLst>
              </a:tr>
              <a:tr h="70748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Actividad 3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. Porcentaje de pacientes con resultado positivo a VPH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2192730"/>
                  </a:ext>
                </a:extLst>
              </a:tr>
              <a:tr h="707484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</a:t>
                      </a:r>
                      <a:r>
                        <a:rPr lang="es-MX" sz="1100" b="1" baseline="0" dirty="0" smtClean="0">
                          <a:latin typeface="Mestiza" panose="00000500000000000000" pitchFamily="50" charset="0"/>
                        </a:rPr>
                        <a:t> Actividad 4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. Porcentaje de capacitaciones realizadas.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504187"/>
                  </a:ext>
                </a:extLst>
              </a:tr>
              <a:tr h="778703">
                <a:tc>
                  <a:txBody>
                    <a:bodyPr/>
                    <a:lstStyle/>
                    <a:p>
                      <a:pPr marL="171450" indent="-171450" algn="just">
                        <a:buClr>
                          <a:srgbClr val="C9C2BA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MX" sz="1100" b="1" dirty="0" smtClean="0">
                          <a:latin typeface="Mestiza" panose="00000500000000000000" pitchFamily="50" charset="0"/>
                        </a:rPr>
                        <a:t>Indicador Actividad 5</a:t>
                      </a:r>
                      <a:r>
                        <a:rPr lang="es-MX" sz="1100" dirty="0" smtClean="0">
                          <a:latin typeface="Mestiza" panose="00000500000000000000" pitchFamily="50" charset="0"/>
                        </a:rPr>
                        <a:t>. Porcentaje de pacientes</a:t>
                      </a:r>
                      <a:r>
                        <a:rPr lang="es-MX" sz="1100" baseline="0" dirty="0" smtClean="0">
                          <a:latin typeface="Mestiza" panose="00000500000000000000" pitchFamily="50" charset="0"/>
                        </a:rPr>
                        <a:t> con resultados positivos a lesiones precursoras a cáncer o con cáncer de cuello uterino en seguimiento.</a:t>
                      </a:r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latin typeface="Mestiza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221746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148" y="1574560"/>
            <a:ext cx="3743268" cy="7254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148" y="2343513"/>
            <a:ext cx="3743268" cy="7254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148" y="3069000"/>
            <a:ext cx="3743268" cy="7254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148" y="3759229"/>
            <a:ext cx="3743268" cy="72548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148" y="4477118"/>
            <a:ext cx="3743268" cy="71939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148" y="5155538"/>
            <a:ext cx="3743268" cy="72548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7148" y="5867330"/>
            <a:ext cx="374326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</p:spPr>
        <p:txBody>
          <a:bodyPr/>
          <a:lstStyle/>
          <a:p>
            <a:fld id="{34762513-7D76-44F4-A4EB-02F5BA9AE113}" type="slidenum">
              <a:rPr lang="es-MX" smtClean="0"/>
              <a:t>9</a:t>
            </a:fld>
            <a:endParaRPr lang="es-MX" dirty="0"/>
          </a:p>
        </p:txBody>
      </p:sp>
      <p:sp>
        <p:nvSpPr>
          <p:cNvPr id="11" name="10 Elipse"/>
          <p:cNvSpPr/>
          <p:nvPr/>
        </p:nvSpPr>
        <p:spPr>
          <a:xfrm>
            <a:off x="251520" y="969968"/>
            <a:ext cx="370800" cy="37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rPr>
              <a:t>8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2D722A1E-B91F-482D-0750-1C1BA512E6FB}"/>
              </a:ext>
            </a:extLst>
          </p:cNvPr>
          <p:cNvSpPr txBox="1"/>
          <p:nvPr/>
        </p:nvSpPr>
        <p:spPr>
          <a:xfrm>
            <a:off x="611560" y="1002214"/>
            <a:ext cx="2379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600" b="1">
                <a:solidFill>
                  <a:srgbClr val="992D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stiza" panose="00000500000000000000" pitchFamily="50" charset="0"/>
              </a:defRPr>
            </a:lvl1pPr>
          </a:lstStyle>
          <a:p>
            <a:r>
              <a:rPr lang="es-MX" dirty="0"/>
              <a:t>Análisis FODA</a:t>
            </a:r>
          </a:p>
        </p:txBody>
      </p:sp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63617"/>
              </p:ext>
            </p:extLst>
          </p:nvPr>
        </p:nvGraphicFramePr>
        <p:xfrm>
          <a:off x="251520" y="1480904"/>
          <a:ext cx="8640960" cy="510311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1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Fortalezas</a:t>
                      </a:r>
                      <a:endParaRPr lang="es-MX" sz="1100" b="1" kern="1200" dirty="0">
                        <a:solidFill>
                          <a:sysClr val="windowText" lastClr="000000"/>
                        </a:solidFill>
                        <a:effectLst/>
                        <a:latin typeface="Mestiza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296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tiene identificado el problema que busca resolver, mismo que se encuentra identificado en el árbol de problema del programa y en el PED Sinaloa 2017 - 2021.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Está vinculado a los objetivos y estrategias del PSS 2017 – 2021 y del PED Sinaloa 2017 –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MIR y sus fichas técnicas donde las metas de los indicadores están orientadas a impulsar el desempeño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encuentra alineado conforme a la Ley de Salud del Estado de Sinaloa.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Existen elementos metodológicos y de planeación que permiten diseñar, monitorear, dar seguimiento, evaluar y rendir cuentas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encuentra acorde con lineamientos de planeación estatal y federal.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difunde información relevante sobre el programa en el sitio web de los SSS.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información sobre la población objetivo, que cubre 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alcanzó un 22.00% de cobertura en lo que respecta a cáncer mamario y en cáncer cérvico uterino, se obtuvo una cobertura del 17.29%, lo anterior, en el ejercicio fiscal 2021.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puede localizar en la página web de los SSS la información de los principales resultados del programa.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guías metodológicas y operativas de trabajo para diferentes acciones.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En el Estado de Sinaloa, se cuenta con la ISC.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En el Estado de Sinaloa, se cuenta con la UNEME DEDICAM.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cuenta con la instalación de las unidades móviles para la detección y seguimiento del cáncer de la mujer.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Se utilizan elementos metodológicos y normas que apoyan la información.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procesos clave en la operación del programa coinciden con las actividades y metas de la MIR.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Gratuidad de la detección, diagnóstico y tratamiento del cáncer de la mujer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0" kern="1200" dirty="0" smtClean="0">
                          <a:solidFill>
                            <a:schemeClr val="tx1"/>
                          </a:solidFill>
                          <a:latin typeface="Mestiza" panose="00000500000000000000" pitchFamily="50" charset="0"/>
                          <a:ea typeface="+mn-ea"/>
                          <a:cs typeface="+mn-cs"/>
                        </a:rPr>
                        <a:t>Los resultados de Fin y Propósito se encuentran vertidos en la MIR.</a:t>
                      </a:r>
                    </a:p>
                  </a:txBody>
                  <a:tcPr>
                    <a:lnL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C2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7439</TotalTime>
  <Words>2217</Words>
  <Application>Microsoft Office PowerPoint</Application>
  <PresentationFormat>Presentación en pantalla (4:3)</PresentationFormat>
  <Paragraphs>248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Mestiza</vt:lpstr>
      <vt:lpstr>Times New Roman</vt:lpstr>
      <vt:lpstr>Wingdings</vt:lpstr>
      <vt:lpstr>INFORME. Asistencia Alimentaria (Despensas y Desayunos Escolares)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de la Mujer</dc:title>
  <dc:creator>CLSinaloa</dc:creator>
  <cp:lastModifiedBy>Lenovo</cp:lastModifiedBy>
  <cp:revision>271</cp:revision>
  <dcterms:created xsi:type="dcterms:W3CDTF">2020-02-21T23:32:07Z</dcterms:created>
  <dcterms:modified xsi:type="dcterms:W3CDTF">2022-11-24T19:39:21Z</dcterms:modified>
</cp:coreProperties>
</file>